
<file path=[Content_Types].xml><?xml version="1.0" encoding="utf-8"?>
<Types xmlns="http://schemas.openxmlformats.org/package/2006/content-types">
  <Default Extension="rels" ContentType="application/vnd.openxmlformats-package.relationships+xml"/>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696"/>
  </p:sldMasterIdLst>
  <p:sldIdLst>
    <p:sldId r:id="rId2" id="256"/>
    <p:sldId r:id="rId3" id="257"/>
    <p:sldId r:id="rId4" id="258"/>
    <p:sldId r:id="rId5" id="259"/>
    <p:sldId r:id="rId6" id="265"/>
    <p:sldId r:id="rId7" id="269"/>
    <p:sldId r:id="rId8" id="260"/>
    <p:sldId r:id="rId9" id="266"/>
    <p:sldId r:id="rId10" id="261"/>
    <p:sldId r:id="rId11" id="272"/>
    <p:sldId r:id="rId12" id="270"/>
    <p:sldId r:id="rId13" id="271"/>
    <p:sldId r:id="rId14" id="273"/>
    <p:sldId r:id="rId15" id="274"/>
    <p:sldId r:id="rId16" id="268"/>
    <p:sldId r:id="rId17" id="262"/>
    <p:sldId r:id="rId18" id="263"/>
    <p:sldId r:id="rId19" id="275"/>
    <p:sldId r:id="rId20" id="2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9" d="100"/>
          <a:sy n="69" d="100"/>
        </p:scale>
        <p:origin x="560" y="52"/>
      </p:cViewPr>
      <p:guideLst/>
    </p:cSldViewPr>
  </p:slideViewPr>
  <p:notesTextViewPr>
    <p:cViewPr>
      <p:scale>
        <a:sx n="1" d="1"/>
        <a:sy n="1" d="1"/>
      </p:scale>
      <p:origin x="0" y="0"/>
    </p:cViewPr>
  </p:notesText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1"/>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a:t>Click to edit Master subtitle style</a:t>
            </a:r>
          </a:p>
        </p:txBody>
      </p:sp>
      <p:sp>
        <p:nvSpPr>
          <p:cNvPr id="4"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32778218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1"/>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5" name="Date Placeholder 4"/>
          <p:cNvSpPr>
            <a:spLocks noGrp="1"/>
          </p:cNvSpPr>
          <p:nvPr>
            <p:ph type="dt" sz="half" idx="10"/>
          </p:nvPr>
        </p:nvSpPr>
        <p:spPr/>
        <p:txBody>
          <a:bodyPr/>
          <a:lstStyle/>
          <a:p>
            <a:fld id="{BD74E49D-7B96-4A8E-90AF-39EC7C981D14}"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35577546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1"/>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4"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40553689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1"/>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1"/>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4"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
        <p:nvSpPr>
          <p:cNvPr id="12" name="TextBox 11"/>
          <p:cNvSpPr txBox="1"/>
          <p:nvPr/>
        </p:nvSpPr>
        <p:spPr>
          <a:xfrm>
            <a:off x="898295" y="971253"/>
            <a:ext cx="801912" cy="1969770"/>
          </a:xfrm>
          <a:prstGeom prst="rect"/>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1"/>
              <a:t>“</a:t>
            </a:r>
          </a:p>
        </p:txBody>
      </p:sp>
      <p:sp>
        <p:nvSpPr>
          <p:cNvPr id="15" name="TextBox 14"/>
          <p:cNvSpPr txBox="1"/>
          <p:nvPr/>
        </p:nvSpPr>
        <p:spPr>
          <a:xfrm>
            <a:off x="9330490" y="2613787"/>
            <a:ext cx="801912" cy="1969770"/>
          </a:xfrm>
          <a:prstGeom prst="rect"/>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1"/>
              <a:t>”</a:t>
            </a:r>
          </a:p>
        </p:txBody>
      </p:sp>
    </p:spTree>
    <p:extLst>
      <p:ext uri="{BB962C8B-B14F-4D97-AF65-F5344CB8AC3E}">
        <p14:creationId xmlns:p14="http://schemas.microsoft.com/office/powerpoint/2010/main" val="27372425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1"/>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1"/>
              <a:t>Click to edit Master text styles</a:t>
            </a:r>
          </a:p>
        </p:txBody>
      </p:sp>
      <p:sp>
        <p:nvSpPr>
          <p:cNvPr id="4"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27808855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1"/>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cxnSp>
        <p:nvCxnSpPr>
          <p:cNvPr id="17" name="Straight Connector 16"/>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39942781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1"/>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cxnSp>
        <p:nvCxnSpPr>
          <p:cNvPr id="19" name="Straight Connector 18"/>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16759867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41382014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1"/>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21339163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2634561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1"/>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1"/>
              <a:t>Click to edit Master text styles</a:t>
            </a:r>
          </a:p>
        </p:txBody>
      </p:sp>
      <p:sp>
        <p:nvSpPr>
          <p:cNvPr id="4" name="Date Placeholder 3"/>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981051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Date Placeholder 4"/>
          <p:cNvSpPr>
            <a:spLocks noGrp="1"/>
          </p:cNvSpPr>
          <p:nvPr>
            <p:ph type="dt" sz="half" idx="10"/>
          </p:nvPr>
        </p:nvSpPr>
        <p:spPr/>
        <p:txBody>
          <a:bodyPr/>
          <a:lstStyle/>
          <a:p>
            <a:fld id="{BD74E49D-7B96-4A8E-90AF-39EC7C981D14}"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1869082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1"/>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BD74E49D-7B96-4A8E-90AF-39EC7C981D14}"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3771107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7" name="Date Placeholder 2"/>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15895418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20873544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1"/>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7" name="Date Placeholder 4"/>
          <p:cNvSpPr>
            <a:spLocks noGrp="1"/>
          </p:cNvSpPr>
          <p:nvPr>
            <p:ph type="dt" sz="half" idx="10"/>
          </p:nvPr>
        </p:nvSpPr>
        <p:spPr/>
        <p:txBody>
          <a:bodyPr/>
          <a:lstStyle/>
          <a:p>
            <a:fld id="{BD74E49D-7B96-4A8E-90AF-39EC7C981D14}" type="datetimeFigureOut">
              <a:rPr lang="en-US" smtClean="0"/>
              <a:t>6/17/2021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25576046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1"/>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5" name="Date Placeholder 4"/>
          <p:cNvSpPr>
            <a:spLocks noGrp="1"/>
          </p:cNvSpPr>
          <p:nvPr>
            <p:ph type="dt" sz="half" idx="10"/>
          </p:nvPr>
        </p:nvSpPr>
        <p:spPr/>
        <p:txBody>
          <a:bodyPr/>
          <a:lstStyle/>
          <a:p>
            <a:fld id="{BD74E49D-7B96-4A8E-90AF-39EC7C981D14}"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56C07-3680-413E-A074-B16CA0B1A8D7}" type="slidenum">
              <a:rPr lang="en-US" smtClean="0"/>
              <a:t>‹#›</a:t>
            </a:fld>
            <a:endParaRPr lang="en-US"/>
          </a:p>
        </p:txBody>
      </p:sp>
    </p:spTree>
    <p:extLst>
      <p:ext uri="{BB962C8B-B14F-4D97-AF65-F5344CB8AC3E}">
        <p14:creationId xmlns:p14="http://schemas.microsoft.com/office/powerpoint/2010/main" val="2663905303"/>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19" Type="http://schemas.openxmlformats.org/officeDocument/2006/relationships/image" Target="../media/image1.png" /><Relationship Id="rId2" Type="http://schemas.openxmlformats.org/officeDocument/2006/relationships/slideLayout" Target="../slideLayouts/slideLayout2.xml" /><Relationship Id="rId20" Type="http://schemas.openxmlformats.org/officeDocument/2006/relationships/image" Target="../media/image2.png" /><Relationship Id="rId21" Type="http://schemas.openxmlformats.org/officeDocument/2006/relationships/image" Target="../media/image3.png" /><Relationship Id="rId22" Type="http://schemas.openxmlformats.org/officeDocument/2006/relationships/image" Target="../media/image4.png"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9"/>
          <a:srcRect l="3613"/>
          <a:stretch>
            <a:fillRect/>
          </a:stretch>
        </p:blipFill>
        <p:spPr>
          <a:xfrm>
            <a:off x="0" y="2669685"/>
            <a:ext cx="4037012" cy="4188315"/>
          </a:xfrm>
          <a:prstGeom prst="rect"/>
        </p:spPr>
      </p:pic>
      <p:pic>
        <p:nvPicPr>
          <p:cNvPr id="7" name="Picture 6"/>
          <p:cNvPicPr>
            <a:picLocks noChangeAspect="1"/>
          </p:cNvPicPr>
          <p:nvPr/>
        </p:nvPicPr>
        <p:blipFill>
          <a:blip r:embed="rId20"/>
          <a:srcRect l="35640"/>
          <a:stretch>
            <a:fillRect/>
          </a:stretch>
        </p:blipFill>
        <p:spPr>
          <a:xfrm>
            <a:off x="0" y="2892347"/>
            <a:ext cx="1522412" cy="2365453"/>
          </a:xfrm>
          <a:prstGeom prst="rect"/>
        </p:spPr>
      </p:pic>
      <p:sp>
        <p:nvSpPr>
          <p:cNvPr id="16" name="Oval 15"/>
          <p:cNvSpPr/>
          <p:nvPr/>
        </p:nvSpPr>
        <p:spPr>
          <a:xfrm>
            <a:off x="8609012" y="1676400"/>
            <a:ext cx="2819400" cy="2819400"/>
          </a:xfrm>
          <a:prstGeom prst="ellipse"/>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a:blip r:embed="rId21"/>
          <a:srcRect t="28813"/>
          <a:stretch>
            <a:fillRect/>
          </a:stretch>
        </p:blipFill>
        <p:spPr>
          <a:xfrm>
            <a:off x="7999412" y="0"/>
            <a:ext cx="1603387" cy="1141407"/>
          </a:xfrm>
          <a:prstGeom prst="rect"/>
        </p:spPr>
      </p:pic>
      <p:pic>
        <p:nvPicPr>
          <p:cNvPr id="10" name="Picture 9"/>
          <p:cNvPicPr>
            <a:picLocks noChangeAspect="1"/>
          </p:cNvPicPr>
          <p:nvPr/>
        </p:nvPicPr>
        <p:blipFill>
          <a:blip r:embed="rId22"/>
          <a:srcRect b="23320"/>
          <a:stretch>
            <a:fillRect/>
          </a:stretch>
        </p:blipFill>
        <p:spPr>
          <a:xfrm>
            <a:off x="8605878" y="6096000"/>
            <a:ext cx="993734" cy="762000"/>
          </a:xfrm>
          <a:prstGeom prst="rect"/>
        </p:spPr>
      </p:pic>
      <p:sp>
        <p:nvSpPr>
          <p:cNvPr id="14" name="Rectangle 13"/>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p:spPr>
        <p:txBody>
          <a:bodyPr vert="horz" lIns="91440" tIns="45720" rIns="91440" bIns="45720" rtlCol="0" anchor="t">
            <a:noAutofit/>
          </a:bodyPr>
          <a:lstStyle/>
          <a:p>
            <a:r>
              <a:rPr lang="en-US" dirty="1"/>
              <a:t>Click to edit Master title style</a:t>
            </a:r>
          </a:p>
        </p:txBody>
      </p:sp>
      <p:sp>
        <p:nvSpPr>
          <p:cNvPr id="3" name="Text Placeholder 2"/>
          <p:cNvSpPr>
            <a:spLocks noGrp="1"/>
          </p:cNvSpPr>
          <p:nvPr>
            <p:ph type="body" idx="1"/>
          </p:nvPr>
        </p:nvSpPr>
        <p:spPr>
          <a:xfrm>
            <a:off x="1103312" y="2052918"/>
            <a:ext cx="8946541" cy="4195481"/>
          </a:xfrm>
          <a:prstGeom prst="rect"/>
        </p:spPr>
        <p:txBody>
          <a:bodyPr vert="horz" lIns="91440" tIns="45720" rIns="91440" bIns="45720" rtlCol="0">
            <a:norm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rot="5400000">
            <a:off x="10155639" y="1790701"/>
            <a:ext cx="990599" cy="304799"/>
          </a:xfrm>
          <a:prstGeom prst="rect"/>
        </p:spPr>
        <p:txBody>
          <a:bodyPr vert="horz" lIns="91440" tIns="45720" rIns="91440" bIns="45720" rtlCol="0" anchor="t"/>
          <a:lstStyle>
            <a:lvl1pPr algn="l">
              <a:defRPr sz="1100" b="0" i="0">
                <a:solidFill>
                  <a:schemeClr val="tx1">
                    <a:tint val="75000"/>
                    <a:alpha val="60000"/>
                  </a:schemeClr>
                </a:solidFill>
              </a:defRPr>
            </a:lvl1pPr>
          </a:lstStyle>
          <a:p>
            <a:fld id="{BD74E49D-7B96-4A8E-90AF-39EC7C981D14}" type="datetimeFigureOut">
              <a:rPr lang="en-US" smtClean="0"/>
              <a:t>6/17/2021</a:t>
            </a:fld>
            <a:endParaRPr lang="en-US"/>
          </a:p>
        </p:txBody>
      </p:sp>
      <p:sp>
        <p:nvSpPr>
          <p:cNvPr id="5" name="Footer Placeholder 4"/>
          <p:cNvSpPr>
            <a:spLocks noGrp="1"/>
          </p:cNvSpPr>
          <p:nvPr>
            <p:ph type="ftr" sz="quarter" idx="3"/>
          </p:nvPr>
        </p:nvSpPr>
        <p:spPr>
          <a:xfrm rot="5400000">
            <a:off x="8951573" y="3225297"/>
            <a:ext cx="3859795" cy="304801"/>
          </a:xfrm>
          <a:prstGeom prst="rect"/>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p:spPr>
        <p:txBody>
          <a:bodyPr vert="horz" lIns="91440" tIns="45720" rIns="91440" bIns="45720" rtlCol="0" anchor="b"/>
          <a:lstStyle>
            <a:lvl1pPr algn="ctr">
              <a:defRPr sz="2800" b="0" i="0">
                <a:solidFill>
                  <a:schemeClr val="tx1">
                    <a:tint val="75000"/>
                  </a:schemeClr>
                </a:solidFill>
              </a:defRPr>
            </a:lvl1pPr>
          </a:lstStyle>
          <a:p>
            <a:fld id="{6B056C07-3680-413E-A074-B16CA0B1A8D7}" type="slidenum">
              <a:rPr lang="en-US" smtClean="0"/>
              <a:t>‹#›</a:t>
            </a:fld>
            <a:endParaRPr lang="en-US"/>
          </a:p>
        </p:txBody>
      </p:sp>
    </p:spTree>
    <p:extLst>
      <p:ext uri="{BB962C8B-B14F-4D97-AF65-F5344CB8AC3E}">
        <p14:creationId xmlns:p14="http://schemas.microsoft.com/office/powerpoint/2010/main" val="321994852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6.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149E-F8AC-4BA1-9F0A-F48CE3375427}"/>
              </a:ext>
            </a:extLst>
          </p:cNvPr>
          <p:cNvSpPr>
            <a:spLocks noGrp="1"/>
          </p:cNvSpPr>
          <p:nvPr>
            <p:ph type="ctrTitle"/>
          </p:nvPr>
        </p:nvSpPr>
        <p:spPr/>
        <p:txBody>
          <a:bodyPr/>
          <a:lstStyle/>
          <a:p>
            <a:r>
              <a:rPr lang="en-US" dirty="1"/>
              <a:t>Beyond COVID</a:t>
            </a:r>
          </a:p>
        </p:txBody>
      </p:sp>
      <p:sp>
        <p:nvSpPr>
          <p:cNvPr id="3" name="Subtitle 2">
            <a:extLst>
              <a:ext uri="{FF2B5EF4-FFF2-40B4-BE49-F238E27FC236}">
                <a16:creationId xmlns:a16="http://schemas.microsoft.com/office/drawing/2014/main" id="{5EE709F5-6079-4AB5-AEF3-88A1C943D608}"/>
              </a:ext>
            </a:extLst>
          </p:cNvPr>
          <p:cNvSpPr>
            <a:spLocks noGrp="1"/>
          </p:cNvSpPr>
          <p:nvPr>
            <p:ph type="subTitle" idx="1"/>
          </p:nvPr>
        </p:nvSpPr>
        <p:spPr/>
        <p:txBody>
          <a:bodyPr/>
          <a:lstStyle/>
          <a:p>
            <a:r>
              <a:rPr lang="en-US" dirty="1"/>
              <a:t>Legal requirements and risk in the post-covid world</a:t>
            </a:r>
          </a:p>
        </p:txBody>
      </p:sp>
    </p:spTree>
    <p:extLst>
      <p:ext uri="{BB962C8B-B14F-4D97-AF65-F5344CB8AC3E}">
        <p14:creationId xmlns:p14="http://schemas.microsoft.com/office/powerpoint/2010/main" val="359766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57C-4781-4573-AD43-446D18D4CDEB}"/>
              </a:ext>
            </a:extLst>
          </p:cNvPr>
          <p:cNvSpPr>
            <a:spLocks noGrp="1"/>
          </p:cNvSpPr>
          <p:nvPr>
            <p:ph type="title"/>
          </p:nvPr>
        </p:nvSpPr>
        <p:spPr/>
        <p:txBody>
          <a:bodyPr/>
          <a:lstStyle/>
          <a:p>
            <a:r>
              <a:rPr lang="en-US" sz="4400" dirty="1"/>
              <a:t>Cal/OSHA Regulations</a:t>
            </a:r>
            <a:endParaRPr lang="en-US"/>
          </a:p>
        </p:txBody>
      </p:sp>
      <p:sp>
        <p:nvSpPr>
          <p:cNvPr id="3" name="Content Placeholder 2">
            <a:extLst>
              <a:ext uri="{FF2B5EF4-FFF2-40B4-BE49-F238E27FC236}">
                <a16:creationId xmlns:a16="http://schemas.microsoft.com/office/drawing/2014/main" id="{73B06E65-621B-485A-8E3F-B532B155AD62}"/>
              </a:ext>
            </a:extLst>
          </p:cNvPr>
          <p:cNvSpPr>
            <a:spLocks noGrp="1"/>
          </p:cNvSpPr>
          <p:nvPr>
            <p:ph idx="1"/>
          </p:nvPr>
        </p:nvSpPr>
        <p:spPr/>
        <p:txBody>
          <a:bodyPr>
            <a:normAutofit/>
          </a:bodyPr>
          <a:lstStyle/>
          <a:p>
            <a:r>
              <a:rPr lang="en-US" sz="2400" b="1" dirty="1"/>
              <a:t>HOT OFF THE PRESS</a:t>
            </a:r>
            <a:r>
              <a:rPr lang="en-US" sz="2400" dirty="1"/>
              <a:t>: Cal/OSHA issued new proposed regulations (Revised ETS) to replace the controversial drafts</a:t>
            </a:r>
          </a:p>
          <a:p>
            <a:r>
              <a:rPr lang="en-US" sz="2400" dirty="1"/>
              <a:t>The Standards Board will vote on the Revised ETS at its June 17 Standards Board meeting. The proposed regulation will then be submitted to the Office of Administrative Law (OAL) for approval.  Once approved, the Revised ETS will take effect for California employers no later than June 28. </a:t>
            </a:r>
            <a:endParaRPr lang="en-US"/>
          </a:p>
          <a:p>
            <a:endParaRPr lang="en-US"/>
          </a:p>
        </p:txBody>
      </p:sp>
    </p:spTree>
    <p:extLst>
      <p:ext uri="{BB962C8B-B14F-4D97-AF65-F5344CB8AC3E}">
        <p14:creationId xmlns:p14="http://schemas.microsoft.com/office/powerpoint/2010/main" val="166897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57C-4781-4573-AD43-446D18D4CDEB}"/>
              </a:ext>
            </a:extLst>
          </p:cNvPr>
          <p:cNvSpPr>
            <a:spLocks noGrp="1"/>
          </p:cNvSpPr>
          <p:nvPr>
            <p:ph type="title"/>
          </p:nvPr>
        </p:nvSpPr>
        <p:spPr/>
        <p:txBody>
          <a:bodyPr/>
          <a:lstStyle/>
          <a:p>
            <a:r>
              <a:rPr lang="en-US" sz="4400" dirty="1"/>
              <a:t>Cal/OSHA Regulations</a:t>
            </a:r>
            <a:endParaRPr lang="en-US"/>
          </a:p>
        </p:txBody>
      </p:sp>
      <p:sp>
        <p:nvSpPr>
          <p:cNvPr id="3" name="Content Placeholder 2">
            <a:extLst>
              <a:ext uri="{FF2B5EF4-FFF2-40B4-BE49-F238E27FC236}">
                <a16:creationId xmlns:a16="http://schemas.microsoft.com/office/drawing/2014/main" id="{73B06E65-621B-485A-8E3F-B532B155AD62}"/>
              </a:ext>
            </a:extLst>
          </p:cNvPr>
          <p:cNvSpPr>
            <a:spLocks noGrp="1"/>
          </p:cNvSpPr>
          <p:nvPr>
            <p:ph idx="1"/>
          </p:nvPr>
        </p:nvSpPr>
        <p:spPr/>
        <p:txBody>
          <a:bodyPr/>
          <a:lstStyle/>
          <a:p>
            <a:r>
              <a:rPr lang="en-US" sz="2400" b="1" dirty="1"/>
              <a:t>Fully Vaccinated Employees Are Not Required to Wear Face Coverings Indoors: </a:t>
            </a:r>
            <a:r>
              <a:rPr lang="en-US" sz="2400" dirty="1"/>
              <a:t>Consistent with the latest federal and state guidance, the Revised ETS will exempt fully vaccinated employees from wearing face coverings indoors. Employees who are not fully vaccinated will still be required to wear face coverings while indoors or in vehicles, subject to certain exceptions (e.g., alone in a room, eating or drinking while maintaining physical distancing, while wearing a respirator, etc.)</a:t>
            </a:r>
          </a:p>
          <a:p>
            <a:endParaRPr lang="en-US"/>
          </a:p>
        </p:txBody>
      </p:sp>
    </p:spTree>
    <p:extLst>
      <p:ext uri="{BB962C8B-B14F-4D97-AF65-F5344CB8AC3E}">
        <p14:creationId xmlns:p14="http://schemas.microsoft.com/office/powerpoint/2010/main" val="317940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57C-4781-4573-AD43-446D18D4CDEB}"/>
              </a:ext>
            </a:extLst>
          </p:cNvPr>
          <p:cNvSpPr>
            <a:spLocks noGrp="1"/>
          </p:cNvSpPr>
          <p:nvPr>
            <p:ph type="title"/>
          </p:nvPr>
        </p:nvSpPr>
        <p:spPr/>
        <p:txBody>
          <a:bodyPr/>
          <a:lstStyle/>
          <a:p>
            <a:r>
              <a:rPr lang="en-US" sz="4400" dirty="1"/>
              <a:t>Cal/OSHA Regulations</a:t>
            </a:r>
            <a:endParaRPr lang="en-US"/>
          </a:p>
        </p:txBody>
      </p:sp>
      <p:sp>
        <p:nvSpPr>
          <p:cNvPr id="3" name="Content Placeholder 2">
            <a:extLst>
              <a:ext uri="{FF2B5EF4-FFF2-40B4-BE49-F238E27FC236}">
                <a16:creationId xmlns:a16="http://schemas.microsoft.com/office/drawing/2014/main" id="{73B06E65-621B-485A-8E3F-B532B155AD62}"/>
              </a:ext>
            </a:extLst>
          </p:cNvPr>
          <p:cNvSpPr>
            <a:spLocks noGrp="1"/>
          </p:cNvSpPr>
          <p:nvPr>
            <p:ph idx="1"/>
          </p:nvPr>
        </p:nvSpPr>
        <p:spPr/>
        <p:txBody>
          <a:bodyPr>
            <a:normAutofit lnSpcReduction="10000"/>
          </a:bodyPr>
          <a:lstStyle/>
          <a:p>
            <a:r>
              <a:rPr lang="en-US" sz="2400" b="1" dirty="1"/>
              <a:t>Physical Distancing Requirement Removed: </a:t>
            </a:r>
            <a:r>
              <a:rPr lang="en-US" sz="2400" dirty="1"/>
              <a:t>The Revised ETS  removes physical distancing requirements. This revision reflects a more consistent alignment with Gov. Gavin Newsom’s California reopening guidelines.</a:t>
            </a:r>
          </a:p>
          <a:p>
            <a:r>
              <a:rPr lang="en-US" sz="2400" dirty="1"/>
              <a:t>However, employers must evaluate whether it is necessary to implement physical distancing and barriers during an outbreak (3 or more cases in an exposed group of employees)</a:t>
            </a:r>
          </a:p>
          <a:p>
            <a:r>
              <a:rPr lang="en-US" sz="2400" dirty="1"/>
              <a:t>Employers must implement physical distancing and barriers during a major outbreak (20 or more cases in an exposed group of employees)</a:t>
            </a:r>
          </a:p>
          <a:p>
            <a:endParaRPr lang="en-US" sz="2400"/>
          </a:p>
          <a:p>
            <a:endParaRPr lang="en-US"/>
          </a:p>
        </p:txBody>
      </p:sp>
    </p:spTree>
    <p:extLst>
      <p:ext uri="{BB962C8B-B14F-4D97-AF65-F5344CB8AC3E}">
        <p14:creationId xmlns:p14="http://schemas.microsoft.com/office/powerpoint/2010/main" val="3235248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57C-4781-4573-AD43-446D18D4CDEB}"/>
              </a:ext>
            </a:extLst>
          </p:cNvPr>
          <p:cNvSpPr>
            <a:spLocks noGrp="1"/>
          </p:cNvSpPr>
          <p:nvPr>
            <p:ph type="title"/>
          </p:nvPr>
        </p:nvSpPr>
        <p:spPr/>
        <p:txBody>
          <a:bodyPr/>
          <a:lstStyle/>
          <a:p>
            <a:r>
              <a:rPr lang="en-US" sz="4400" dirty="1"/>
              <a:t>Cal/OSHA Regulations</a:t>
            </a:r>
            <a:endParaRPr lang="en-US"/>
          </a:p>
        </p:txBody>
      </p:sp>
      <p:sp>
        <p:nvSpPr>
          <p:cNvPr id="3" name="Content Placeholder 2">
            <a:extLst>
              <a:ext uri="{FF2B5EF4-FFF2-40B4-BE49-F238E27FC236}">
                <a16:creationId xmlns:a16="http://schemas.microsoft.com/office/drawing/2014/main" id="{73B06E65-621B-485A-8E3F-B532B155AD62}"/>
              </a:ext>
            </a:extLst>
          </p:cNvPr>
          <p:cNvSpPr>
            <a:spLocks noGrp="1"/>
          </p:cNvSpPr>
          <p:nvPr>
            <p:ph idx="1"/>
          </p:nvPr>
        </p:nvSpPr>
        <p:spPr/>
        <p:txBody>
          <a:bodyPr>
            <a:normAutofit lnSpcReduction="10000"/>
          </a:bodyPr>
          <a:lstStyle/>
          <a:p>
            <a:r>
              <a:rPr lang="en-US" sz="2400" b="1" dirty="1"/>
              <a:t>Employers Will Need to Provide Respirators to Unvaccinated Employees Upon Request: </a:t>
            </a:r>
            <a:r>
              <a:rPr lang="en-US" sz="2400" dirty="1"/>
              <a:t>The Revised ETS requires that upon request, employers shall provide respirators for voluntary use to all employees who are not fully vaccinated and who are working indoors or in vehicles with more than one person. Employers are only required to provide respirators upon request by the employee; they are not required to stockpile them or mandate their actual use by employees. We expect Cal/OSHA to publish FAQs to clarify the timeframe for California employers to respond to employee requests for N95 masks.</a:t>
            </a:r>
          </a:p>
          <a:p>
            <a:endParaRPr lang="en-US"/>
          </a:p>
        </p:txBody>
      </p:sp>
    </p:spTree>
    <p:extLst>
      <p:ext uri="{BB962C8B-B14F-4D97-AF65-F5344CB8AC3E}">
        <p14:creationId xmlns:p14="http://schemas.microsoft.com/office/powerpoint/2010/main" val="3052808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57C-4781-4573-AD43-446D18D4CDEB}"/>
              </a:ext>
            </a:extLst>
          </p:cNvPr>
          <p:cNvSpPr>
            <a:spLocks noGrp="1"/>
          </p:cNvSpPr>
          <p:nvPr>
            <p:ph type="title"/>
          </p:nvPr>
        </p:nvSpPr>
        <p:spPr/>
        <p:txBody>
          <a:bodyPr/>
          <a:lstStyle/>
          <a:p>
            <a:r>
              <a:rPr lang="en-US" sz="4400" dirty="1"/>
              <a:t>Cal/OSHA Regulations</a:t>
            </a:r>
            <a:endParaRPr lang="en-US"/>
          </a:p>
        </p:txBody>
      </p:sp>
      <p:sp>
        <p:nvSpPr>
          <p:cNvPr id="3" name="Content Placeholder 2">
            <a:extLst>
              <a:ext uri="{FF2B5EF4-FFF2-40B4-BE49-F238E27FC236}">
                <a16:creationId xmlns:a16="http://schemas.microsoft.com/office/drawing/2014/main" id="{73B06E65-621B-485A-8E3F-B532B155AD62}"/>
              </a:ext>
            </a:extLst>
          </p:cNvPr>
          <p:cNvSpPr>
            <a:spLocks noGrp="1"/>
          </p:cNvSpPr>
          <p:nvPr>
            <p:ph idx="1"/>
          </p:nvPr>
        </p:nvSpPr>
        <p:spPr/>
        <p:txBody>
          <a:bodyPr>
            <a:normAutofit/>
          </a:bodyPr>
          <a:lstStyle/>
          <a:p>
            <a:r>
              <a:rPr lang="en-US" sz="2400" b="1" dirty="1"/>
              <a:t>Vaccination Documentation Requirement: </a:t>
            </a:r>
            <a:r>
              <a:rPr lang="en-US" sz="2400" dirty="1"/>
              <a:t>The Revised ETS requires that the employer gather and maintain information regarding employee vaccinations. The Revised ETS does not specify how an employer must maintain such documentation. Employers must address potential privacy and recordkeeping implications in maintaining such records in light of confidentiality and privacy laws. We expect Cal/OSHA to publish FAQs to address documentation requirements.</a:t>
            </a:r>
          </a:p>
          <a:p>
            <a:endParaRPr lang="en-US"/>
          </a:p>
        </p:txBody>
      </p:sp>
    </p:spTree>
    <p:extLst>
      <p:ext uri="{BB962C8B-B14F-4D97-AF65-F5344CB8AC3E}">
        <p14:creationId xmlns:p14="http://schemas.microsoft.com/office/powerpoint/2010/main" val="1759308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57C-4781-4573-AD43-446D18D4CDEB}"/>
              </a:ext>
            </a:extLst>
          </p:cNvPr>
          <p:cNvSpPr>
            <a:spLocks noGrp="1"/>
          </p:cNvSpPr>
          <p:nvPr>
            <p:ph type="title"/>
          </p:nvPr>
        </p:nvSpPr>
        <p:spPr/>
        <p:txBody>
          <a:bodyPr/>
          <a:lstStyle/>
          <a:p>
            <a:r>
              <a:rPr lang="en-US" sz="4400" dirty="1"/>
              <a:t>Cal/OSHA Regulations</a:t>
            </a:r>
            <a:endParaRPr lang="en-US"/>
          </a:p>
        </p:txBody>
      </p:sp>
      <p:sp>
        <p:nvSpPr>
          <p:cNvPr id="3" name="Content Placeholder 2">
            <a:extLst>
              <a:ext uri="{FF2B5EF4-FFF2-40B4-BE49-F238E27FC236}">
                <a16:creationId xmlns:a16="http://schemas.microsoft.com/office/drawing/2014/main" id="{73B06E65-621B-485A-8E3F-B532B155AD62}"/>
              </a:ext>
            </a:extLst>
          </p:cNvPr>
          <p:cNvSpPr>
            <a:spLocks noGrp="1"/>
          </p:cNvSpPr>
          <p:nvPr>
            <p:ph idx="1"/>
          </p:nvPr>
        </p:nvSpPr>
        <p:spPr/>
        <p:txBody>
          <a:bodyPr/>
          <a:lstStyle/>
          <a:p>
            <a:r>
              <a:rPr lang="en-US" sz="2800" dirty="1"/>
              <a:t>Remember – businesses are still liable for injuries caused by contracting COVID at work</a:t>
            </a:r>
          </a:p>
          <a:p>
            <a:r>
              <a:rPr lang="en-US" sz="2800" dirty="1"/>
              <a:t>Cal/OSHA Presumption remains the same for worker’s compensation</a:t>
            </a:r>
          </a:p>
          <a:p>
            <a:r>
              <a:rPr lang="en-US" sz="2800" dirty="1"/>
              <a:t>If there is an outbreak at a business, this will also support any customer lawsuit for injury</a:t>
            </a:r>
          </a:p>
          <a:p>
            <a:endParaRPr lang="en-US"/>
          </a:p>
          <a:p>
            <a:endParaRPr lang="en-US"/>
          </a:p>
        </p:txBody>
      </p:sp>
    </p:spTree>
    <p:extLst>
      <p:ext uri="{BB962C8B-B14F-4D97-AF65-F5344CB8AC3E}">
        <p14:creationId xmlns:p14="http://schemas.microsoft.com/office/powerpoint/2010/main" val="3082007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14C3-0E08-4B17-8375-EC9D4085F6B3}"/>
              </a:ext>
            </a:extLst>
          </p:cNvPr>
          <p:cNvSpPr>
            <a:spLocks noGrp="1"/>
          </p:cNvSpPr>
          <p:nvPr>
            <p:ph type="title"/>
          </p:nvPr>
        </p:nvSpPr>
        <p:spPr/>
        <p:txBody>
          <a:bodyPr/>
          <a:lstStyle/>
          <a:p>
            <a:r>
              <a:rPr lang="en-US" dirty="1"/>
              <a:t>Local Requirements</a:t>
            </a:r>
          </a:p>
        </p:txBody>
      </p:sp>
      <p:sp>
        <p:nvSpPr>
          <p:cNvPr id="3" name="Content Placeholder 2">
            <a:extLst>
              <a:ext uri="{FF2B5EF4-FFF2-40B4-BE49-F238E27FC236}">
                <a16:creationId xmlns:a16="http://schemas.microsoft.com/office/drawing/2014/main" id="{49407151-8470-40AA-9E6E-1699D9E80751}"/>
              </a:ext>
            </a:extLst>
          </p:cNvPr>
          <p:cNvSpPr>
            <a:spLocks noGrp="1"/>
          </p:cNvSpPr>
          <p:nvPr>
            <p:ph idx="1"/>
          </p:nvPr>
        </p:nvSpPr>
        <p:spPr/>
        <p:txBody>
          <a:bodyPr>
            <a:normAutofit lnSpcReduction="10000"/>
          </a:bodyPr>
          <a:lstStyle/>
          <a:p>
            <a:r>
              <a:rPr lang="en-US" sz="2800" dirty="1"/>
              <a:t>Local governments in Southern California are moving to align with CDC and statewide guidance</a:t>
            </a:r>
          </a:p>
          <a:p>
            <a:r>
              <a:rPr lang="en-US" sz="2800" dirty="1"/>
              <a:t>June 15, 2021, LA County adopted a new health order that brings it in line with statewide guidance</a:t>
            </a:r>
          </a:p>
          <a:p>
            <a:r>
              <a:rPr lang="en-US" sz="2800" dirty="1"/>
              <a:t>City of LA has not yet adopted a new ordinance</a:t>
            </a:r>
          </a:p>
          <a:p>
            <a:r>
              <a:rPr lang="en-US" sz="2800" dirty="1"/>
              <a:t>All other Southern California counties are in line with state guidance</a:t>
            </a:r>
          </a:p>
        </p:txBody>
      </p:sp>
    </p:spTree>
    <p:extLst>
      <p:ext uri="{BB962C8B-B14F-4D97-AF65-F5344CB8AC3E}">
        <p14:creationId xmlns:p14="http://schemas.microsoft.com/office/powerpoint/2010/main" val="338956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AE2F-5E35-4BD9-B7C1-D392E5C0460E}"/>
              </a:ext>
            </a:extLst>
          </p:cNvPr>
          <p:cNvSpPr>
            <a:spLocks noGrp="1"/>
          </p:cNvSpPr>
          <p:nvPr>
            <p:ph type="title"/>
          </p:nvPr>
        </p:nvSpPr>
        <p:spPr/>
        <p:txBody>
          <a:bodyPr/>
          <a:lstStyle/>
          <a:p>
            <a:r>
              <a:rPr lang="en-US" dirty="1"/>
              <a:t>Practical Advice</a:t>
            </a:r>
          </a:p>
        </p:txBody>
      </p:sp>
      <p:sp>
        <p:nvSpPr>
          <p:cNvPr id="3" name="Content Placeholder 2">
            <a:extLst>
              <a:ext uri="{FF2B5EF4-FFF2-40B4-BE49-F238E27FC236}">
                <a16:creationId xmlns:a16="http://schemas.microsoft.com/office/drawing/2014/main" id="{942B7D85-D845-4D84-9EB2-52AA748C785A}"/>
              </a:ext>
            </a:extLst>
          </p:cNvPr>
          <p:cNvSpPr>
            <a:spLocks noGrp="1"/>
          </p:cNvSpPr>
          <p:nvPr>
            <p:ph idx="1"/>
          </p:nvPr>
        </p:nvSpPr>
        <p:spPr/>
        <p:txBody>
          <a:bodyPr>
            <a:normAutofit/>
          </a:bodyPr>
          <a:lstStyle/>
          <a:p>
            <a:r>
              <a:rPr lang="en-US" sz="2800" dirty="1"/>
              <a:t>Major Steps Every Business Should Take</a:t>
            </a:r>
          </a:p>
          <a:p>
            <a:pPr lvl="1"/>
            <a:r>
              <a:rPr lang="en-US" sz="2400" dirty="1"/>
              <a:t>Assess vaccination status of employees</a:t>
            </a:r>
          </a:p>
          <a:p>
            <a:pPr lvl="1"/>
            <a:r>
              <a:rPr lang="en-US" sz="2400" dirty="1"/>
              <a:t>Evaluate the businesses’ individual risk</a:t>
            </a:r>
          </a:p>
          <a:p>
            <a:pPr lvl="1"/>
            <a:r>
              <a:rPr lang="en-US" sz="2400" dirty="1"/>
              <a:t>Make changes to COVID prevention protocols</a:t>
            </a:r>
          </a:p>
          <a:p>
            <a:pPr lvl="1"/>
            <a:r>
              <a:rPr lang="en-US" sz="2400" dirty="1"/>
              <a:t>Change public and employee facing communications</a:t>
            </a:r>
          </a:p>
          <a:p>
            <a:pPr lvl="1"/>
            <a:r>
              <a:rPr lang="en-US" sz="2400" dirty="1"/>
              <a:t>Continue to train employees</a:t>
            </a:r>
          </a:p>
        </p:txBody>
      </p:sp>
    </p:spTree>
    <p:extLst>
      <p:ext uri="{BB962C8B-B14F-4D97-AF65-F5344CB8AC3E}">
        <p14:creationId xmlns:p14="http://schemas.microsoft.com/office/powerpoint/2010/main" val="2133888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AE2F-5E35-4BD9-B7C1-D392E5C0460E}"/>
              </a:ext>
            </a:extLst>
          </p:cNvPr>
          <p:cNvSpPr>
            <a:spLocks noGrp="1"/>
          </p:cNvSpPr>
          <p:nvPr>
            <p:ph type="title"/>
          </p:nvPr>
        </p:nvSpPr>
        <p:spPr/>
        <p:txBody>
          <a:bodyPr/>
          <a:lstStyle/>
          <a:p>
            <a:r>
              <a:rPr lang="en-US" dirty="1"/>
              <a:t>Practical Advice</a:t>
            </a:r>
          </a:p>
        </p:txBody>
      </p:sp>
      <p:sp>
        <p:nvSpPr>
          <p:cNvPr id="3" name="Content Placeholder 2">
            <a:extLst>
              <a:ext uri="{FF2B5EF4-FFF2-40B4-BE49-F238E27FC236}">
                <a16:creationId xmlns:a16="http://schemas.microsoft.com/office/drawing/2014/main" id="{942B7D85-D845-4D84-9EB2-52AA748C785A}"/>
              </a:ext>
            </a:extLst>
          </p:cNvPr>
          <p:cNvSpPr>
            <a:spLocks noGrp="1"/>
          </p:cNvSpPr>
          <p:nvPr>
            <p:ph idx="1"/>
          </p:nvPr>
        </p:nvSpPr>
        <p:spPr/>
        <p:txBody>
          <a:bodyPr>
            <a:normAutofit/>
          </a:bodyPr>
          <a:lstStyle/>
          <a:p>
            <a:r>
              <a:rPr lang="en-US" sz="2800" dirty="1"/>
              <a:t>Asking about vaccination status</a:t>
            </a:r>
          </a:p>
          <a:p>
            <a:pPr lvl="1"/>
            <a:r>
              <a:rPr lang="en-US" sz="2400" dirty="1"/>
              <a:t>Crucial to maintain employee privacy</a:t>
            </a:r>
          </a:p>
          <a:p>
            <a:pPr lvl="1"/>
            <a:r>
              <a:rPr lang="en-US" sz="2400" dirty="1"/>
              <a:t>Store vaccinated status information in a secure manner</a:t>
            </a:r>
          </a:p>
          <a:p>
            <a:pPr lvl="1"/>
            <a:r>
              <a:rPr lang="en-US" sz="2400" dirty="1"/>
              <a:t>Do not request more than vaccination status</a:t>
            </a:r>
          </a:p>
          <a:p>
            <a:pPr lvl="1"/>
            <a:endParaRPr lang="en-US" sz="2400"/>
          </a:p>
        </p:txBody>
      </p:sp>
    </p:spTree>
    <p:extLst>
      <p:ext uri="{BB962C8B-B14F-4D97-AF65-F5344CB8AC3E}">
        <p14:creationId xmlns:p14="http://schemas.microsoft.com/office/powerpoint/2010/main" val="2839819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E021-8227-4519-B108-BEFC928FED20}"/>
              </a:ext>
            </a:extLst>
          </p:cNvPr>
          <p:cNvSpPr>
            <a:spLocks noGrp="1"/>
          </p:cNvSpPr>
          <p:nvPr>
            <p:ph type="ctrTitle"/>
          </p:nvPr>
        </p:nvSpPr>
        <p:spPr/>
        <p:txBody>
          <a:bodyPr/>
          <a:lstStyle/>
          <a:p>
            <a:r>
              <a:rPr lang="en-US" dirty="1"/>
              <a:t>Questions?</a:t>
            </a:r>
          </a:p>
        </p:txBody>
      </p:sp>
      <p:sp>
        <p:nvSpPr>
          <p:cNvPr id="3" name="Subtitle 2">
            <a:extLst>
              <a:ext uri="{FF2B5EF4-FFF2-40B4-BE49-F238E27FC236}">
                <a16:creationId xmlns:a16="http://schemas.microsoft.com/office/drawing/2014/main" id="{95F61F76-2032-43AC-8376-7159193AC33B}"/>
              </a:ext>
            </a:extLst>
          </p:cNvPr>
          <p:cNvSpPr>
            <a:spLocks noGrp="1"/>
          </p:cNvSpPr>
          <p:nvPr>
            <p:ph type="subTitle" idx="1"/>
          </p:nvPr>
        </p:nvSpPr>
        <p:spPr/>
        <p:txBody>
          <a:bodyPr/>
          <a:lstStyle/>
          <a:p>
            <a:pPr algn="r"/>
            <a:r>
              <a:rPr lang="en-US" dirty="1"/>
              <a:t>mbaumann@scalilaw.com</a:t>
            </a:r>
          </a:p>
        </p:txBody>
      </p:sp>
    </p:spTree>
    <p:extLst>
      <p:ext uri="{BB962C8B-B14F-4D97-AF65-F5344CB8AC3E}">
        <p14:creationId xmlns:p14="http://schemas.microsoft.com/office/powerpoint/2010/main" val="259723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bg>
      <p:bgPr>
        <a:blipFill rotWithShape="1">
          <a:blip r:embed="rId2">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srcRect l="3613"/>
          <a:stretch>
            <a:fillRect/>
          </a:stretch>
        </p:blipFill>
        <p:spPr>
          <a:xfrm>
            <a:off x="0" y="2669685"/>
            <a:ext cx="4037012" cy="4188315"/>
          </a:xfrm>
          <a:prstGeom prst="rect"/>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srcRect l="35640"/>
          <a:stretch>
            <a:fillRect/>
          </a:stretch>
        </p:blipFill>
        <p:spPr>
          <a:xfrm>
            <a:off x="0" y="2892347"/>
            <a:ext cx="1522412" cy="2365453"/>
          </a:xfrm>
          <a:prstGeom prst="rect"/>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w="9525" cap="rnd" algn="ctr">
            <a:noFill/>
            <a:prstDash val="solid"/>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srcRect t="28813"/>
          <a:stretch>
            <a:fillRect/>
          </a:stretch>
        </p:blipFill>
        <p:spPr>
          <a:xfrm>
            <a:off x="7999412" y="0"/>
            <a:ext cx="1603387" cy="1141407"/>
          </a:xfrm>
          <a:prstGeom prst="rect"/>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srcRect b="23320"/>
          <a:stretch>
            <a:fillRect/>
          </a:stretch>
        </p:blipFill>
        <p:spPr>
          <a:xfrm>
            <a:off x="8605878" y="6096000"/>
            <a:ext cx="993734" cy="762000"/>
          </a:xfrm>
          <a:prstGeom prst="rect"/>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solidFill>
            <a:schemeClr val="accent1"/>
          </a:solidFill>
          <a:ln w="9525" cap="rnd" algn="ctr">
            <a:noFill/>
            <a:prstDash val="solid"/>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ln w="19050" cap="rnd" algn="ctr">
            <a:noFill/>
            <a:prstDash val="solid"/>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3DAA2-D59E-4882-98EA-1B94D34F8D6D}"/>
              </a:ext>
            </a:extLst>
          </p:cNvPr>
          <p:cNvSpPr>
            <a:spLocks noGrp="1"/>
          </p:cNvSpPr>
          <p:nvPr>
            <p:ph type="title"/>
          </p:nvPr>
        </p:nvSpPr>
        <p:spPr>
          <a:xfrm>
            <a:off x="4872012" y="1447800"/>
            <a:ext cx="5277828" cy="4119880"/>
          </a:xfrm>
        </p:spPr>
        <p:txBody>
          <a:bodyPr vert="horz" lIns="91440" tIns="45720" rIns="91440" bIns="45720" rtlCol="0" anchor="b">
            <a:normAutofit fontScale="90000"/>
          </a:bodyPr>
          <a:lstStyle/>
          <a:p>
            <a:pPr>
              <a:lnSpc>
                <a:spcPct val="90000"/>
              </a:lnSpc>
            </a:pPr>
            <a:r>
              <a:rPr lang="en-US" sz="4400" dirty="1">
                <a:solidFill>
                  <a:srgbClr val="EBEBEB"/>
                </a:solidFill>
              </a:rPr>
              <a:t>Monica Baumann</a:t>
            </a:r>
            <a:br>
              <a:rPr lang="en-US" sz="4400" dirty="1">
                <a:solidFill>
                  <a:srgbClr val="EBEBEB"/>
                </a:solidFill>
              </a:rPr>
            </a:br>
            <a:r>
              <a:rPr lang="en-US" sz="4400" dirty="1">
                <a:solidFill>
                  <a:srgbClr val="EBEBEB"/>
                </a:solidFill>
              </a:rPr>
              <a:t>Scali Rasmussen Shareholder</a:t>
            </a:r>
            <a:br>
              <a:rPr lang="en-US" sz="4400" dirty="1">
                <a:solidFill>
                  <a:srgbClr val="EBEBEB"/>
                </a:solidFill>
              </a:rPr>
            </a:br>
            <a:br>
              <a:rPr lang="en-US" sz="4400" dirty="1">
                <a:solidFill>
                  <a:srgbClr val="EBEBEB"/>
                </a:solidFill>
              </a:rPr>
            </a:br>
            <a:r>
              <a:rPr lang="en-US" sz="4400" dirty="1">
                <a:solidFill>
                  <a:srgbClr val="EBEBEB"/>
                </a:solidFill>
              </a:rPr>
              <a:t>Thank you to ADOMA for hosting me</a:t>
            </a:r>
          </a:p>
        </p:txBody>
      </p:sp>
      <p:sp>
        <p:nvSpPr>
          <p:cNvPr id="8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a:extLst>
              <a:ext uri="{FF2B5EF4-FFF2-40B4-BE49-F238E27FC236}">
                <a16:creationId xmlns:a16="http://schemas.microsoft.com/office/drawing/2014/main" id="{778F0AE8-201D-44C5-A0ED-9E84D7991822}"/>
              </a:ext>
            </a:extLst>
          </p:cNvPr>
          <p:cNvPicPr>
            <a:picLocks noGrp="1" noChangeAspect="1" noChangeArrowheads="1"/>
          </p:cNvPicPr>
          <p:nvPr>
            <p:ph idx="1"/>
          </p:nvPr>
        </p:nvPicPr>
        <p:blipFill>
          <a:blip r:embed="rId7"/>
          <a:srcRect l="2092"/>
          <a:stretch>
            <a:fillRect/>
          </a:stretch>
        </p:blipFill>
        <p:spPr>
          <a:xfrm>
            <a:off x="20" y="10"/>
            <a:ext cx="4481944" cy="6857990"/>
          </a:xfrm>
          <a:custGeom>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solidFill>
            <a:schemeClr val="accent1"/>
          </a:solidFill>
          <a:ln w="9525" cap="rnd" algn="ctr">
            <a:noFill/>
            <a:prstDash val="solid"/>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16311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7B6F-BB3B-48C9-9053-AB56E568599E}"/>
              </a:ext>
            </a:extLst>
          </p:cNvPr>
          <p:cNvSpPr>
            <a:spLocks noGrp="1"/>
          </p:cNvSpPr>
          <p:nvPr>
            <p:ph type="title"/>
          </p:nvPr>
        </p:nvSpPr>
        <p:spPr/>
        <p:txBody>
          <a:bodyPr/>
          <a:lstStyle/>
          <a:p>
            <a:r>
              <a:rPr lang="en-US" dirty="1"/>
              <a:t>What We Will Cover</a:t>
            </a:r>
          </a:p>
        </p:txBody>
      </p:sp>
      <p:sp>
        <p:nvSpPr>
          <p:cNvPr id="3" name="Content Placeholder 2">
            <a:extLst>
              <a:ext uri="{FF2B5EF4-FFF2-40B4-BE49-F238E27FC236}">
                <a16:creationId xmlns:a16="http://schemas.microsoft.com/office/drawing/2014/main" id="{AF18D98E-AFC1-45BC-9CE3-703C5F7EFB1F}"/>
              </a:ext>
            </a:extLst>
          </p:cNvPr>
          <p:cNvSpPr>
            <a:spLocks noGrp="1"/>
          </p:cNvSpPr>
          <p:nvPr>
            <p:ph idx="1"/>
          </p:nvPr>
        </p:nvSpPr>
        <p:spPr/>
        <p:txBody>
          <a:bodyPr>
            <a:normAutofit/>
          </a:bodyPr>
          <a:lstStyle/>
          <a:p>
            <a:r>
              <a:rPr lang="en-US" sz="2800" dirty="1"/>
              <a:t>CDC Interim Guidance</a:t>
            </a:r>
          </a:p>
          <a:p>
            <a:r>
              <a:rPr lang="en-US" sz="2800" dirty="1"/>
              <a:t>End of Governor’s Statewide “Blueprint” Guidance</a:t>
            </a:r>
          </a:p>
          <a:p>
            <a:r>
              <a:rPr lang="en-US" sz="2800" dirty="1"/>
              <a:t>Cal/OSHA Regulations and Anticipated Changes</a:t>
            </a:r>
          </a:p>
          <a:p>
            <a:r>
              <a:rPr lang="en-US" sz="2800" dirty="1"/>
              <a:t>Local Requirements</a:t>
            </a:r>
          </a:p>
          <a:p>
            <a:r>
              <a:rPr lang="en-US" sz="2800" dirty="1"/>
              <a:t>Practical Advice</a:t>
            </a:r>
          </a:p>
          <a:p>
            <a:r>
              <a:rPr lang="en-US" sz="2800" dirty="1"/>
              <a:t>Questions</a:t>
            </a:r>
          </a:p>
          <a:p>
            <a:endParaRPr lang="en-US" sz="2800"/>
          </a:p>
        </p:txBody>
      </p:sp>
    </p:spTree>
    <p:extLst>
      <p:ext uri="{BB962C8B-B14F-4D97-AF65-F5344CB8AC3E}">
        <p14:creationId xmlns:p14="http://schemas.microsoft.com/office/powerpoint/2010/main" val="3477256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0361-4662-4D42-9854-49B48E0E6A4E}"/>
              </a:ext>
            </a:extLst>
          </p:cNvPr>
          <p:cNvSpPr>
            <a:spLocks noGrp="1"/>
          </p:cNvSpPr>
          <p:nvPr>
            <p:ph type="title"/>
          </p:nvPr>
        </p:nvSpPr>
        <p:spPr/>
        <p:txBody>
          <a:bodyPr/>
          <a:lstStyle/>
          <a:p>
            <a:r>
              <a:rPr lang="en-US" dirty="1"/>
              <a:t>CDC Interim Guidance</a:t>
            </a:r>
          </a:p>
        </p:txBody>
      </p:sp>
      <p:sp>
        <p:nvSpPr>
          <p:cNvPr id="3" name="Content Placeholder 2">
            <a:extLst>
              <a:ext uri="{FF2B5EF4-FFF2-40B4-BE49-F238E27FC236}">
                <a16:creationId xmlns:a16="http://schemas.microsoft.com/office/drawing/2014/main" id="{36775B00-CAF8-4894-82F6-7606EF729959}"/>
              </a:ext>
            </a:extLst>
          </p:cNvPr>
          <p:cNvSpPr>
            <a:spLocks noGrp="1"/>
          </p:cNvSpPr>
          <p:nvPr>
            <p:ph idx="1"/>
          </p:nvPr>
        </p:nvSpPr>
        <p:spPr/>
        <p:txBody>
          <a:bodyPr>
            <a:normAutofit/>
          </a:bodyPr>
          <a:lstStyle/>
          <a:p>
            <a:pPr algn="l"/>
            <a:r>
              <a:rPr lang="en-US" sz="2400" b="0" i="0" dirty="1">
                <a:effectLst/>
                <a:latin typeface="Open Sans" panose="020b0604020202020204" pitchFamily="34" charset="0"/>
              </a:rPr>
              <a:t>Fully vaccinated people can:</a:t>
            </a:r>
          </a:p>
          <a:p>
            <a:pPr lvl="1">
              <a:buFont typeface="Arial" panose="020b0604020202020204" pitchFamily="34" charset="0"/>
              <a:buChar char="•"/>
            </a:pPr>
            <a:r>
              <a:rPr lang="en-US" sz="2000" b="0" i="0" dirty="1">
                <a:effectLst/>
                <a:latin typeface="Open Sans" panose="020b0604020202020204" pitchFamily="34" charset="0"/>
              </a:rPr>
              <a:t>Resume activities without wearing masks or physically distancing, except where required by federal, state, local, tribal, or territorial laws, rules and regulations, including local business and workplace guidance</a:t>
            </a:r>
          </a:p>
          <a:p>
            <a:pPr lvl="1">
              <a:buFont typeface="Arial" panose="020b0604020202020204" pitchFamily="34" charset="0"/>
              <a:buChar char="•"/>
            </a:pPr>
            <a:r>
              <a:rPr lang="en-US" sz="2000" b="0" i="0" dirty="1">
                <a:effectLst/>
                <a:latin typeface="Open Sans" panose="020b0604020202020204" pitchFamily="34" charset="0"/>
              </a:rPr>
              <a:t>Resume domestic travel and refrain from testing before or after travel or self-quarantine after travel</a:t>
            </a:r>
          </a:p>
          <a:p>
            <a:pPr lvl="1">
              <a:buFont typeface="Arial" panose="020b0604020202020204" pitchFamily="34" charset="0"/>
              <a:buChar char="•"/>
            </a:pPr>
            <a:r>
              <a:rPr lang="en-US" sz="2000" b="0" i="0" dirty="1">
                <a:effectLst/>
                <a:latin typeface="Open Sans" panose="020b0604020202020204" pitchFamily="34" charset="0"/>
              </a:rPr>
              <a:t>Refrain from testing before leaving the United States for international travel (unless required by the destination) and refrain from self-quarantine after arriving back in the United States</a:t>
            </a:r>
          </a:p>
        </p:txBody>
      </p:sp>
    </p:spTree>
    <p:extLst>
      <p:ext uri="{BB962C8B-B14F-4D97-AF65-F5344CB8AC3E}">
        <p14:creationId xmlns:p14="http://schemas.microsoft.com/office/powerpoint/2010/main" val="2481078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0361-4662-4D42-9854-49B48E0E6A4E}"/>
              </a:ext>
            </a:extLst>
          </p:cNvPr>
          <p:cNvSpPr>
            <a:spLocks noGrp="1"/>
          </p:cNvSpPr>
          <p:nvPr>
            <p:ph type="title"/>
          </p:nvPr>
        </p:nvSpPr>
        <p:spPr/>
        <p:txBody>
          <a:bodyPr/>
          <a:lstStyle/>
          <a:p>
            <a:r>
              <a:rPr lang="en-US" dirty="1"/>
              <a:t>CDC Interim Guidance</a:t>
            </a:r>
          </a:p>
        </p:txBody>
      </p:sp>
      <p:sp>
        <p:nvSpPr>
          <p:cNvPr id="3" name="Content Placeholder 2">
            <a:extLst>
              <a:ext uri="{FF2B5EF4-FFF2-40B4-BE49-F238E27FC236}">
                <a16:creationId xmlns:a16="http://schemas.microsoft.com/office/drawing/2014/main" id="{36775B00-CAF8-4894-82F6-7606EF729959}"/>
              </a:ext>
            </a:extLst>
          </p:cNvPr>
          <p:cNvSpPr>
            <a:spLocks noGrp="1"/>
          </p:cNvSpPr>
          <p:nvPr>
            <p:ph idx="1"/>
          </p:nvPr>
        </p:nvSpPr>
        <p:spPr/>
        <p:txBody>
          <a:bodyPr>
            <a:normAutofit lnSpcReduction="10000"/>
          </a:bodyPr>
          <a:lstStyle/>
          <a:p>
            <a:pPr algn="l"/>
            <a:r>
              <a:rPr lang="en-US" sz="2400" b="0" i="0" dirty="1">
                <a:effectLst/>
                <a:latin typeface="Open Sans" panose="020b0604020202020204" pitchFamily="34" charset="0"/>
              </a:rPr>
              <a:t>Fully vaccinated people can (</a:t>
            </a:r>
            <a:r>
              <a:rPr lang="en-US" sz="2400" b="0" i="0" dirty="1">
                <a:effectLst/>
                <a:latin typeface="Open Sans" panose="020b0604020202020204" pitchFamily="34" charset="0"/>
              </a:rPr>
              <a:t>cont</a:t>
            </a:r>
            <a:r>
              <a:rPr lang="en-US" sz="2400" b="0" i="0" dirty="1">
                <a:effectLst/>
                <a:latin typeface="Open Sans" panose="020b0604020202020204" pitchFamily="34" charset="0"/>
              </a:rPr>
              <a:t>):</a:t>
            </a:r>
          </a:p>
          <a:p>
            <a:pPr lvl="1">
              <a:buFont typeface="Arial" panose="020b0604020202020204" pitchFamily="34" charset="0"/>
              <a:buChar char="•"/>
            </a:pPr>
            <a:r>
              <a:rPr lang="en-US" sz="2200" b="0" i="0" dirty="1">
                <a:effectLst/>
                <a:latin typeface="Open Sans" panose="020b0604020202020204" pitchFamily="34" charset="0"/>
              </a:rPr>
              <a:t>Refrain from testing following a known exposure, if asymptomatic, with some exceptions for specific settings</a:t>
            </a:r>
          </a:p>
          <a:p>
            <a:pPr lvl="1">
              <a:buFont typeface="Arial" panose="020b0604020202020204" pitchFamily="34" charset="0"/>
              <a:buChar char="•"/>
            </a:pPr>
            <a:r>
              <a:rPr lang="en-US" sz="2200" b="0" i="0" dirty="1">
                <a:effectLst/>
                <a:latin typeface="Open Sans" panose="020b0604020202020204" pitchFamily="34" charset="0"/>
              </a:rPr>
              <a:t>Refrain from quarantine following a known exposure if asymptomatic</a:t>
            </a:r>
          </a:p>
          <a:p>
            <a:pPr lvl="1">
              <a:buFont typeface="Arial" panose="020b0604020202020204" pitchFamily="34" charset="0"/>
              <a:buChar char="•"/>
            </a:pPr>
            <a:r>
              <a:rPr lang="en-US" sz="2200" b="0" i="0" dirty="1">
                <a:effectLst/>
                <a:latin typeface="Open Sans" panose="020b0604020202020204" pitchFamily="34" charset="0"/>
              </a:rPr>
              <a:t>Refrain from routine screening testing if feasible</a:t>
            </a:r>
            <a:endParaRPr lang="en-US" sz="2200">
              <a:latin typeface="Open Sans" panose="020b0604020202020204" pitchFamily="34" charset="0"/>
            </a:endParaRPr>
          </a:p>
          <a:p>
            <a:pPr algn="l"/>
            <a:r>
              <a:rPr lang="en-US" sz="2400" b="0" i="0" dirty="1">
                <a:effectLst/>
                <a:latin typeface="Open Sans" panose="020b0606030504020204" pitchFamily="34" charset="0"/>
              </a:rPr>
              <a:t>For now, fully vaccinated people should continue to:</a:t>
            </a:r>
          </a:p>
          <a:p>
            <a:pPr lvl="1">
              <a:buFont typeface="Arial" panose="020b0604020202020204" pitchFamily="34" charset="0"/>
              <a:buChar char="•"/>
            </a:pPr>
            <a:r>
              <a:rPr lang="en-US" sz="2200" b="0" i="0" dirty="1">
                <a:effectLst/>
                <a:latin typeface="Open Sans" panose="020b0606030504020204" pitchFamily="34" charset="0"/>
              </a:rPr>
              <a:t>Get tested if experiencing COVID-19 symptoms</a:t>
            </a:r>
          </a:p>
          <a:p>
            <a:pPr lvl="1">
              <a:buFont typeface="Arial" panose="020b0604020202020204" pitchFamily="34" charset="0"/>
              <a:buChar char="•"/>
            </a:pPr>
            <a:r>
              <a:rPr lang="en-US" sz="2200" b="0" i="0" dirty="1">
                <a:effectLst/>
                <a:latin typeface="Open Sans" panose="020b0606030504020204" pitchFamily="34" charset="0"/>
              </a:rPr>
              <a:t>Follow CDC and health department travel requirements and recommendations</a:t>
            </a:r>
          </a:p>
          <a:p>
            <a:pPr lvl="1">
              <a:buFont typeface="Arial" panose="020b0604020202020204" pitchFamily="34" charset="0"/>
              <a:buChar char="•"/>
            </a:pPr>
            <a:endParaRPr lang="en-US" sz="2200" b="0" i="0">
              <a:effectLst/>
              <a:latin typeface="Open Sans" panose="020b0604020202020204" pitchFamily="34" charset="0"/>
            </a:endParaRPr>
          </a:p>
        </p:txBody>
      </p:sp>
    </p:spTree>
    <p:extLst>
      <p:ext uri="{BB962C8B-B14F-4D97-AF65-F5344CB8AC3E}">
        <p14:creationId xmlns:p14="http://schemas.microsoft.com/office/powerpoint/2010/main" val="3727047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AF3B-A6D4-4C92-90B4-F41A7A29D1EE}"/>
              </a:ext>
            </a:extLst>
          </p:cNvPr>
          <p:cNvSpPr>
            <a:spLocks noGrp="1"/>
          </p:cNvSpPr>
          <p:nvPr>
            <p:ph type="title"/>
          </p:nvPr>
        </p:nvSpPr>
        <p:spPr/>
        <p:txBody>
          <a:bodyPr/>
          <a:lstStyle/>
          <a:p>
            <a:r>
              <a:rPr lang="en-US" dirty="1"/>
              <a:t>What does fully vaccinated mean?</a:t>
            </a:r>
          </a:p>
        </p:txBody>
      </p:sp>
      <p:sp>
        <p:nvSpPr>
          <p:cNvPr id="3" name="Content Placeholder 2">
            <a:extLst>
              <a:ext uri="{FF2B5EF4-FFF2-40B4-BE49-F238E27FC236}">
                <a16:creationId xmlns:a16="http://schemas.microsoft.com/office/drawing/2014/main" id="{0C444F86-0FA7-41DD-8D99-49D2E2A13A5A}"/>
              </a:ext>
            </a:extLst>
          </p:cNvPr>
          <p:cNvSpPr>
            <a:spLocks noGrp="1"/>
          </p:cNvSpPr>
          <p:nvPr>
            <p:ph idx="1"/>
          </p:nvPr>
        </p:nvSpPr>
        <p:spPr/>
        <p:txBody>
          <a:bodyPr>
            <a:normAutofit/>
          </a:bodyPr>
          <a:lstStyle/>
          <a:p>
            <a:pPr marL="0" indent="0">
              <a:buNone/>
            </a:pPr>
            <a:r>
              <a:rPr lang="en-US" sz="3200" dirty="1">
                <a:latin typeface="Source Sans Pro" panose="020b0503030403020204" pitchFamily="34" charset="0"/>
              </a:rPr>
              <a:t>P</a:t>
            </a:r>
            <a:r>
              <a:rPr lang="en-US" sz="3200" b="0" i="0" dirty="1">
                <a:effectLst/>
                <a:latin typeface="Source Sans Pro" panose="020b0503030403020204" pitchFamily="34" charset="0"/>
              </a:rPr>
              <a:t>eople are considered fully vaccinated for COVID-19 two weeks or more after they have received the second dose in a 2-dose series (Pfizer-BioNTech or Moderna), or two weeks or more after they have received a single-dose vaccine (Johnson and Johnson)</a:t>
            </a:r>
            <a:endParaRPr lang="en-US" sz="3200"/>
          </a:p>
        </p:txBody>
      </p:sp>
    </p:spTree>
    <p:extLst>
      <p:ext uri="{BB962C8B-B14F-4D97-AF65-F5344CB8AC3E}">
        <p14:creationId xmlns:p14="http://schemas.microsoft.com/office/powerpoint/2010/main" val="2192969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B1DF-0DA3-468C-BB1E-A820D604CA95}"/>
              </a:ext>
            </a:extLst>
          </p:cNvPr>
          <p:cNvSpPr>
            <a:spLocks noGrp="1"/>
          </p:cNvSpPr>
          <p:nvPr>
            <p:ph type="title"/>
          </p:nvPr>
        </p:nvSpPr>
        <p:spPr/>
        <p:txBody>
          <a:bodyPr/>
          <a:lstStyle/>
          <a:p>
            <a:r>
              <a:rPr lang="en-US" dirty="1"/>
              <a:t>End of Statewide “Blueprint” Guidance</a:t>
            </a:r>
          </a:p>
        </p:txBody>
      </p:sp>
      <p:sp>
        <p:nvSpPr>
          <p:cNvPr id="3" name="Content Placeholder 2">
            <a:extLst>
              <a:ext uri="{FF2B5EF4-FFF2-40B4-BE49-F238E27FC236}">
                <a16:creationId xmlns:a16="http://schemas.microsoft.com/office/drawing/2014/main" id="{FE6309C9-D6AE-48DB-8402-C24A4E0AEEBC}"/>
              </a:ext>
            </a:extLst>
          </p:cNvPr>
          <p:cNvSpPr>
            <a:spLocks noGrp="1"/>
          </p:cNvSpPr>
          <p:nvPr>
            <p:ph idx="1"/>
          </p:nvPr>
        </p:nvSpPr>
        <p:spPr/>
        <p:txBody>
          <a:bodyPr/>
          <a:lstStyle/>
          <a:p>
            <a:pPr algn="l"/>
            <a:r>
              <a:rPr lang="en-US" sz="3200" b="1" i="0" dirty="1">
                <a:effectLst/>
                <a:latin typeface="Roboto" panose="020b0604020202020204" pitchFamily="2" charset="0"/>
              </a:rPr>
              <a:t>Restrictions that ended on June 15 include:</a:t>
            </a:r>
          </a:p>
          <a:p>
            <a:pPr lvl="1">
              <a:buFont typeface="Arial" panose="020b0604020202020204" pitchFamily="34" charset="0"/>
              <a:buChar char="•"/>
            </a:pPr>
            <a:r>
              <a:rPr lang="en-US" sz="3000" b="0" i="0" dirty="1">
                <a:effectLst/>
                <a:latin typeface="Roboto" panose="020b0604020202020204" pitchFamily="2" charset="0"/>
              </a:rPr>
              <a:t>Physical distancing</a:t>
            </a:r>
          </a:p>
          <a:p>
            <a:pPr lvl="1">
              <a:buFont typeface="Arial" panose="020b0604020202020204" pitchFamily="34" charset="0"/>
              <a:buChar char="•"/>
            </a:pPr>
            <a:r>
              <a:rPr lang="en-US" sz="3000" b="0" i="0" dirty="1">
                <a:effectLst/>
                <a:latin typeface="Roboto" panose="020b0604020202020204" pitchFamily="2" charset="0"/>
              </a:rPr>
              <a:t>Capacity limits on businesses</a:t>
            </a:r>
          </a:p>
          <a:p>
            <a:pPr lvl="1">
              <a:buFont typeface="Arial" panose="020b0604020202020204" pitchFamily="34" charset="0"/>
              <a:buChar char="•"/>
            </a:pPr>
            <a:r>
              <a:rPr lang="en-US" sz="3000" b="0" i="0" dirty="1">
                <a:effectLst/>
                <a:latin typeface="Roboto" panose="020b0604020202020204" pitchFamily="2" charset="0"/>
              </a:rPr>
              <a:t>County tier system</a:t>
            </a:r>
          </a:p>
          <a:p>
            <a:pPr lvl="1"/>
            <a:r>
              <a:rPr lang="en-US" sz="3000" dirty="1"/>
              <a:t>Industry specific guidance also rescinded</a:t>
            </a:r>
          </a:p>
          <a:p>
            <a:endParaRPr lang="en-US"/>
          </a:p>
        </p:txBody>
      </p:sp>
    </p:spTree>
    <p:extLst>
      <p:ext uri="{BB962C8B-B14F-4D97-AF65-F5344CB8AC3E}">
        <p14:creationId xmlns:p14="http://schemas.microsoft.com/office/powerpoint/2010/main" val="38858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bg>
      <p:bgPr>
        <a:blipFill rotWithShape="1">
          <a:blip r:embed="rId2">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B1DF-0DA3-468C-BB1E-A820D604CA95}"/>
              </a:ext>
            </a:extLst>
          </p:cNvPr>
          <p:cNvSpPr>
            <a:spLocks noGrp="1"/>
          </p:cNvSpPr>
          <p:nvPr>
            <p:ph type="title"/>
          </p:nvPr>
        </p:nvSpPr>
        <p:spPr>
          <a:xfrm>
            <a:off x="646111" y="452718"/>
            <a:ext cx="9404723" cy="1400530"/>
          </a:xfrm>
        </p:spPr>
        <p:txBody>
          <a:bodyPr>
            <a:normAutofit/>
          </a:bodyPr>
          <a:lstStyle/>
          <a:p>
            <a:r>
              <a:rPr lang="en-US" dirty="1"/>
              <a:t>End of Statewide “Blueprint” Guidance</a:t>
            </a:r>
          </a:p>
        </p:txBody>
      </p:sp>
      <p:graphicFrame>
        <p:nvGraphicFramePr>
          <p:cNvPr id="4" name="Content Placeholder 3">
            <a:extLst>
              <a:ext uri="{FF2B5EF4-FFF2-40B4-BE49-F238E27FC236}">
                <a16:creationId xmlns:a16="http://schemas.microsoft.com/office/drawing/2014/main" id="{E9112B7E-AA01-457B-AC12-A16529D89D83}"/>
              </a:ext>
            </a:extLst>
          </p:cNvPr>
          <p:cNvGraphicFramePr>
            <a:graphicFrameLocks noGrp="1"/>
          </p:cNvGraphicFramePr>
          <p:nvPr>
            <p:ph idx="1"/>
            <p:extLst>
              <p:ext uri="{D42A27DB-BD31-4B8C-83A1-F6EECF244321}">
                <p14:modId xmlns:p14="http://schemas.microsoft.com/office/powerpoint/2010/main" val="2767076697"/>
              </p:ext>
            </p:extLst>
          </p:nvPr>
        </p:nvGraphicFramePr>
        <p:xfrm>
          <a:off x="646482" y="2018744"/>
          <a:ext cx="9404352" cy="3556170"/>
        </p:xfrm>
        <a:graphic>
          <a:graphicData uri="http://schemas.openxmlformats.org/drawingml/2006/table">
            <a:tbl>
              <a:tblPr/>
              <a:tblGrid>
                <a:gridCol w="4702176">
                  <a:extLst>
                    <a:ext uri="{9D8B030D-6E8A-4147-A177-3AD203B41FA5}">
                      <a16:colId xmlns:a16="http://schemas.microsoft.com/office/drawing/2014/main" val="1141402802"/>
                    </a:ext>
                  </a:extLst>
                </a:gridCol>
                <a:gridCol w="4702176">
                  <a:extLst>
                    <a:ext uri="{9D8B030D-6E8A-4147-A177-3AD203B41FA5}">
                      <a16:colId xmlns:a16="http://schemas.microsoft.com/office/drawing/2014/main" val="1807478262"/>
                    </a:ext>
                  </a:extLst>
                </a:gridCol>
              </a:tblGrid>
              <a:tr h="999572">
                <a:tc>
                  <a:txBody>
                    <a:bodyPr/>
                    <a:lstStyle/>
                    <a:p>
                      <a:pPr algn="l" fontAlgn="t"/>
                      <a:r>
                        <a:rPr lang="en-US" sz="1900" dirty="1">
                          <a:effectLst/>
                        </a:rPr>
                        <a:t>Vaccine Verification / Negative Testing</a:t>
                      </a:r>
                    </a:p>
                  </a:txBody>
                  <a:tcPr marL="96113" marR="96113" marT="48056" marB="48056">
                    <a:lnL>
                      <a:noFill/>
                    </a:lnL>
                    <a:lnR>
                      <a:noFill/>
                    </a:lnR>
                    <a:lnT>
                      <a:noFill/>
                    </a:lnT>
                    <a:lnB w="6350" cap="flat" cmpd="sng" algn="ctr">
                      <a:solidFill>
                        <a:srgbClr val="E2E2E2"/>
                      </a:solidFill>
                      <a:prstDash val="solid"/>
                      <a:round/>
                      <a:headEnd type="none" w="med" len="med"/>
                      <a:tailEnd type="none" w="med" len="med"/>
                    </a:lnB>
                  </a:tcPr>
                </a:tc>
                <a:tc>
                  <a:txBody>
                    <a:bodyPr/>
                    <a:lstStyle/>
                    <a:p>
                      <a:pPr fontAlgn="t"/>
                      <a:r>
                        <a:rPr lang="en-US" sz="1900" dirty="1">
                          <a:effectLst/>
                        </a:rPr>
                        <a:t>Not required in most cases</a:t>
                      </a:r>
                      <a:br>
                        <a:rPr lang="en-US" sz="1900" dirty="1">
                          <a:effectLst/>
                        </a:rPr>
                      </a:br>
                      <a:r>
                        <a:rPr lang="en-US" sz="1900" dirty="1">
                          <a:effectLst/>
                        </a:rPr>
                        <a:t>Required for </a:t>
                      </a:r>
                      <a:r>
                        <a:rPr lang="en-US" sz="1900" b="1" dirty="1">
                          <a:effectLst/>
                        </a:rPr>
                        <a:t>Indoor</a:t>
                      </a:r>
                      <a:r>
                        <a:rPr lang="en-US" sz="1900" dirty="1">
                          <a:effectLst/>
                        </a:rPr>
                        <a:t> mega events</a:t>
                      </a:r>
                      <a:br>
                        <a:rPr lang="en-US" sz="1900" dirty="1">
                          <a:effectLst/>
                        </a:rPr>
                      </a:br>
                      <a:r>
                        <a:rPr lang="en-US" sz="1900" dirty="1">
                          <a:effectLst/>
                        </a:rPr>
                        <a:t>Recommended for </a:t>
                      </a:r>
                      <a:r>
                        <a:rPr lang="en-US" sz="1900" b="1" dirty="1">
                          <a:effectLst/>
                        </a:rPr>
                        <a:t>Outdoor</a:t>
                      </a:r>
                      <a:r>
                        <a:rPr lang="en-US" sz="1900" dirty="1">
                          <a:effectLst/>
                        </a:rPr>
                        <a:t> mega events</a:t>
                      </a:r>
                    </a:p>
                  </a:txBody>
                  <a:tcPr marL="96113" marR="96113" marT="48056" marB="48056">
                    <a:lnL>
                      <a:noFill/>
                    </a:lnL>
                    <a:lnR>
                      <a:noFill/>
                    </a:lnR>
                    <a:lnT>
                      <a:noFill/>
                    </a:lnT>
                    <a:lnB w="635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23343501"/>
                  </a:ext>
                </a:extLst>
              </a:tr>
              <a:tr h="422896">
                <a:tc>
                  <a:txBody>
                    <a:bodyPr/>
                    <a:lstStyle/>
                    <a:p>
                      <a:pPr algn="l" fontAlgn="t"/>
                      <a:r>
                        <a:rPr lang="en-US" sz="1900" dirty="1">
                          <a:effectLst/>
                        </a:rPr>
                        <a:t>Capacity Limitations</a:t>
                      </a:r>
                    </a:p>
                  </a:txBody>
                  <a:tcPr marL="96113" marR="96113" marT="48056" marB="48056">
                    <a:lnL>
                      <a:noFill/>
                    </a:lnL>
                    <a:lnR>
                      <a:noFill/>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tcPr>
                </a:tc>
                <a:tc>
                  <a:txBody>
                    <a:bodyPr/>
                    <a:lstStyle/>
                    <a:p>
                      <a:pPr fontAlgn="t"/>
                      <a:r>
                        <a:rPr lang="en-US" sz="1900" dirty="1">
                          <a:effectLst/>
                        </a:rPr>
                        <a:t>No restrictions</a:t>
                      </a:r>
                    </a:p>
                  </a:txBody>
                  <a:tcPr marL="96113" marR="96113" marT="48056" marB="48056">
                    <a:lnL>
                      <a:noFill/>
                    </a:lnL>
                    <a:lnR>
                      <a:noFill/>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3616718536"/>
                  </a:ext>
                </a:extLst>
              </a:tr>
              <a:tr h="711234">
                <a:tc>
                  <a:txBody>
                    <a:bodyPr/>
                    <a:lstStyle/>
                    <a:p>
                      <a:pPr algn="l" fontAlgn="t"/>
                      <a:r>
                        <a:rPr lang="en-US" sz="1900" dirty="1">
                          <a:effectLst/>
                        </a:rPr>
                        <a:t>Physical Distancing</a:t>
                      </a:r>
                    </a:p>
                  </a:txBody>
                  <a:tcPr marL="96113" marR="96113" marT="48056" marB="48056">
                    <a:lnL>
                      <a:noFill/>
                    </a:lnL>
                    <a:lnR>
                      <a:noFill/>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tcPr>
                </a:tc>
                <a:tc>
                  <a:txBody>
                    <a:bodyPr/>
                    <a:lstStyle/>
                    <a:p>
                      <a:pPr fontAlgn="t"/>
                      <a:r>
                        <a:rPr lang="en-US" sz="1900" dirty="1">
                          <a:effectLst/>
                        </a:rPr>
                        <a:t>No restrictions for attendees, customers and guests</a:t>
                      </a:r>
                    </a:p>
                  </a:txBody>
                  <a:tcPr marL="96113" marR="96113" marT="48056" marB="48056">
                    <a:lnL>
                      <a:noFill/>
                    </a:lnL>
                    <a:lnR>
                      <a:noFill/>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5689217"/>
                  </a:ext>
                </a:extLst>
              </a:tr>
              <a:tr h="711234">
                <a:tc>
                  <a:txBody>
                    <a:bodyPr/>
                    <a:lstStyle/>
                    <a:p>
                      <a:pPr algn="l" fontAlgn="t"/>
                      <a:r>
                        <a:rPr lang="en-US" sz="1900" dirty="1">
                          <a:solidFill>
                            <a:schemeClr val="tx1"/>
                          </a:solidFill>
                          <a:effectLst/>
                        </a:rPr>
                        <a:t>Masking</a:t>
                      </a:r>
                    </a:p>
                  </a:txBody>
                  <a:tcPr marL="96113" marR="96113" marT="48056" marB="48056">
                    <a:lnL>
                      <a:noFill/>
                    </a:lnL>
                    <a:lnR>
                      <a:noFill/>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tcPr>
                </a:tc>
                <a:tc>
                  <a:txBody>
                    <a:bodyPr/>
                    <a:lstStyle/>
                    <a:p>
                      <a:pPr fontAlgn="t"/>
                      <a:r>
                        <a:rPr lang="en-US" sz="1900" dirty="1">
                          <a:solidFill>
                            <a:schemeClr val="tx1"/>
                          </a:solidFill>
                          <a:effectLst/>
                        </a:rPr>
                        <a:t>Follow current </a:t>
                      </a:r>
                      <a:r>
                        <a:rPr lang="en-US" sz="1900" u="none" strike="noStrike" dirty="1">
                          <a:solidFill>
                            <a:schemeClr val="tx1"/>
                          </a:solidFill>
                          <a:effectLst/>
                        </a:rPr>
                        <a:t>CDPH Guidance for Face Coverings</a:t>
                      </a:r>
                      <a:endParaRPr lang="en-US" sz="1900">
                        <a:solidFill>
                          <a:schemeClr val="tx1"/>
                        </a:solidFill>
                        <a:effectLst/>
                      </a:endParaRPr>
                    </a:p>
                  </a:txBody>
                  <a:tcPr marL="96113" marR="96113" marT="48056" marB="48056">
                    <a:lnL>
                      <a:noFill/>
                    </a:lnL>
                    <a:lnR>
                      <a:noFill/>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3198047932"/>
                  </a:ext>
                </a:extLst>
              </a:tr>
              <a:tr h="711234">
                <a:tc>
                  <a:txBody>
                    <a:bodyPr/>
                    <a:lstStyle/>
                    <a:p>
                      <a:pPr algn="l" fontAlgn="t"/>
                      <a:r>
                        <a:rPr lang="en-US" sz="1900" dirty="1">
                          <a:solidFill>
                            <a:schemeClr val="tx1"/>
                          </a:solidFill>
                          <a:effectLst/>
                        </a:rPr>
                        <a:t>Travelers</a:t>
                      </a:r>
                    </a:p>
                  </a:txBody>
                  <a:tcPr marL="96113" marR="96113" marT="48056" marB="48056">
                    <a:lnL>
                      <a:noFill/>
                    </a:lnL>
                    <a:lnR>
                      <a:noFill/>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tcPr>
                </a:tc>
                <a:tc>
                  <a:txBody>
                    <a:bodyPr/>
                    <a:lstStyle/>
                    <a:p>
                      <a:pPr fontAlgn="t"/>
                      <a:r>
                        <a:rPr lang="en-US" sz="1900" dirty="1">
                          <a:solidFill>
                            <a:schemeClr val="tx1"/>
                          </a:solidFill>
                          <a:effectLst/>
                        </a:rPr>
                        <a:t>Follow </a:t>
                      </a:r>
                      <a:r>
                        <a:rPr lang="en-US" sz="1900" u="none" strike="noStrike" dirty="1">
                          <a:solidFill>
                            <a:schemeClr val="tx1"/>
                          </a:solidFill>
                          <a:effectLst/>
                        </a:rPr>
                        <a:t>CDC recommendations</a:t>
                      </a:r>
                      <a:r>
                        <a:rPr lang="en-US" sz="1900" dirty="1">
                          <a:solidFill>
                            <a:schemeClr val="tx1"/>
                          </a:solidFill>
                          <a:effectLst/>
                        </a:rPr>
                        <a:t> and </a:t>
                      </a:r>
                      <a:r>
                        <a:rPr lang="en-US" sz="1900" u="none" strike="noStrike" dirty="1">
                          <a:solidFill>
                            <a:schemeClr val="tx1"/>
                          </a:solidFill>
                          <a:effectLst/>
                        </a:rPr>
                        <a:t>CDPH Travel Advisory</a:t>
                      </a:r>
                      <a:endParaRPr lang="en-US" sz="1900">
                        <a:solidFill>
                          <a:schemeClr val="tx1"/>
                        </a:solidFill>
                        <a:effectLst/>
                      </a:endParaRPr>
                    </a:p>
                  </a:txBody>
                  <a:tcPr marL="96113" marR="96113" marT="48056" marB="48056">
                    <a:lnL>
                      <a:noFill/>
                    </a:lnL>
                    <a:lnR>
                      <a:noFill/>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316735223"/>
                  </a:ext>
                </a:extLst>
              </a:tr>
            </a:tbl>
          </a:graphicData>
        </a:graphic>
      </p:graphicFrame>
      <p:sp>
        <p:nvSpPr>
          <p:cNvPr id="5" name="Rectangle 1">
            <a:extLst>
              <a:ext uri="{FF2B5EF4-FFF2-40B4-BE49-F238E27FC236}">
                <a16:creationId xmlns:a16="http://schemas.microsoft.com/office/drawing/2014/main" id="{556356B9-DD79-4DE5-8CD4-5D5C0F0C26F9}"/>
              </a:ext>
            </a:extLst>
          </p:cNvPr>
          <p:cNvSpPr>
            <a:spLocks noChangeArrowheads="1"/>
          </p:cNvSpPr>
          <p:nvPr/>
        </p:nvSpPr>
        <p:spPr>
          <a:xfrm>
            <a:off x="0" y="-184666"/>
            <a:ext cx="5198859" cy="369332"/>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spAutoFit/>
          </a:bodyPr>
          <a:lstStyle/>
          <a:p>
            <a:pPr marL="0" marR="0" lvl="0" indent="0" algn="l" defTabSz="914400" fontAlgn="base" rtl="0" eaLnBrk="0" latinLnBrk="0" hangingPunct="0">
              <a:spcBef>
                <a:spcPct val="0"/>
              </a:spcBef>
              <a:spcAft>
                <a:spcPts val="600"/>
              </a:spcAft>
              <a:buClrTx/>
              <a:buSzTx/>
              <a:buFontTx/>
              <a:buNone/>
            </a:pPr>
            <a:r>
              <a:rPr kumimoji="0" lang="en-US" altLang="en-US" b="0" i="0" u="none" strike="noStrike" cap="none" normalizeH="0" baseline="0" dirty="1">
                <a:ln>
                  <a:noFill/>
                </a:ln>
                <a:solidFill>
                  <a:schemeClr val="tx1"/>
                </a:solidFill>
                <a:effectLst/>
                <a:latin typeface="Arial" panose="020b0604020202020204" pitchFamily="34" charset="0"/>
              </a:rPr>
              <a:t>Restrictions applying to indoor &amp; outdoor settings</a:t>
            </a:r>
          </a:p>
        </p:txBody>
      </p:sp>
    </p:spTree>
    <p:extLst>
      <p:ext uri="{BB962C8B-B14F-4D97-AF65-F5344CB8AC3E}">
        <p14:creationId xmlns:p14="http://schemas.microsoft.com/office/powerpoint/2010/main" val="623952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57C-4781-4573-AD43-446D18D4CDEB}"/>
              </a:ext>
            </a:extLst>
          </p:cNvPr>
          <p:cNvSpPr>
            <a:spLocks noGrp="1"/>
          </p:cNvSpPr>
          <p:nvPr>
            <p:ph type="title"/>
          </p:nvPr>
        </p:nvSpPr>
        <p:spPr/>
        <p:txBody>
          <a:bodyPr/>
          <a:lstStyle/>
          <a:p>
            <a:r>
              <a:rPr lang="en-US" sz="4400" dirty="1"/>
              <a:t>Cal/OSHA Regulations</a:t>
            </a:r>
            <a:endParaRPr lang="en-US"/>
          </a:p>
        </p:txBody>
      </p:sp>
      <p:sp>
        <p:nvSpPr>
          <p:cNvPr id="3" name="Content Placeholder 2">
            <a:extLst>
              <a:ext uri="{FF2B5EF4-FFF2-40B4-BE49-F238E27FC236}">
                <a16:creationId xmlns:a16="http://schemas.microsoft.com/office/drawing/2014/main" id="{73B06E65-621B-485A-8E3F-B532B155AD62}"/>
              </a:ext>
            </a:extLst>
          </p:cNvPr>
          <p:cNvSpPr>
            <a:spLocks noGrp="1"/>
          </p:cNvSpPr>
          <p:nvPr>
            <p:ph idx="1"/>
          </p:nvPr>
        </p:nvSpPr>
        <p:spPr/>
        <p:txBody>
          <a:bodyPr/>
          <a:lstStyle/>
          <a:p>
            <a:r>
              <a:rPr lang="en-US" sz="2400" dirty="1"/>
              <a:t>Cal/OSHA proposed new emergency regulations on June 4 that would leave in place many COVID restrictions, including requiring vaccinated employees to continue to wear face coverings unless in a room only with people the employer has verified are vaccinated</a:t>
            </a:r>
          </a:p>
          <a:p>
            <a:r>
              <a:rPr lang="en-US" sz="2400" dirty="1"/>
              <a:t>There has been strong pushback, including from the Governor, to these rules</a:t>
            </a:r>
          </a:p>
          <a:p>
            <a:endParaRPr lang="en-US"/>
          </a:p>
          <a:p>
            <a:endParaRPr lang="en-US"/>
          </a:p>
        </p:txBody>
      </p:sp>
    </p:spTree>
    <p:extLst>
      <p:ext uri="{BB962C8B-B14F-4D97-AF65-F5344CB8AC3E}">
        <p14:creationId xmlns:p14="http://schemas.microsoft.com/office/powerpoint/2010/main" val="2398931488"/>
      </p:ext>
    </p:extLst>
  </p:cSld>
  <p:clrMapOvr>
    <a:masterClrMapping/>
  </p:clrMapOvr>
  <p:timing>
    <p:tnLst>
      <p:par>
        <p:cTn id="1" dur="indefinite" restart="never" nodeType="tmRoot"/>
      </p:par>
    </p:tnLst>
  </p:timing>
</p:sld>
</file>

<file path=ppt/theme/_rels/theme1.xml.rels>&#65279;<?xml version="1.0" encoding="utf-8" standalone="yes"?><Relationships xmlns="http://schemas.openxmlformats.org/package/2006/relationships"><Relationship Id="rId1" Type="http://schemas.openxmlformats.org/officeDocument/2006/relationships/image" Target="../media/image5.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メイリオ"/>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entury Gothic" panose="020b0502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メイリオ"/>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tileRect/>
        </a:gradFill>
        <a:gradFill rotWithShape="1">
          <a:gsLst>
            <a:gs pos="0">
              <a:schemeClr val="phClr">
                <a:tint val="98000"/>
                <a:lumMod val="114000"/>
              </a:schemeClr>
            </a:gs>
            <a:gs pos="100000">
              <a:schemeClr val="phClr">
                <a:shade val="90000"/>
                <a:lumMod val="84000"/>
              </a:schemeClr>
            </a:gs>
          </a:gsLst>
          <a:lin ang="5400000" scaled="0"/>
          <a:tileRect/>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63500" dir="5400000" dist="38100" rotWithShape="0">
              <a:srgbClr val="000000">
                <a:alpha val="60000"/>
              </a:srgbClr>
            </a:outerShdw>
          </a:effectLst>
          <a:scene3d>
            <a:camera prst="orthographicFront">
              <a:rot lat="0" lon="0" rev="0"/>
            </a:camera>
            <a:lightRig dir="tl" rig="threePt"/>
          </a:scene3d>
          <a:sp3d prstMaterial="plastic">
            <a:bevelT w="0" h="0" prst="circle"/>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tileRect/>
        </a:gradFill>
        <a:blipFill rotWithShape="1">
          <a:blip xmlns:d6p1="http://schemas.openxmlformats.org/officeDocument/2006/relationships" d6p1:embed="rId1">
            <a:duotone>
              <a:schemeClr val="phClr">
                <a:shade val="69000"/>
                <a:hueMod val="108000"/>
                <a:satMod val="164000"/>
                <a:lumMod val="74000"/>
              </a:schemeClr>
              <a:schemeClr val="phClr">
                <a:tint val="96000"/>
                <a:hueMod val="88000"/>
                <a:satMod val="140000"/>
                <a:lumMod val="132000"/>
              </a:schemeClr>
            </a:duotone>
          </a:blip>
          <a:srcRect/>
          <a:stretch>
            <a:fillRect/>
          </a:stretch>
        </a:blip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Ion</Template>
  <TotalTime>0</TotalTime>
  <Application>Microsoft Office PowerPoint</Application>
  <PresentationFormat/>
  <Slides>19</Slide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1900-01-01T00:00:00Z</dcterms:created>
  <dcterms:modified xsi:type="dcterms:W3CDTF">1900-01-01T00:00:00Z</dcterms:modified>
  <cp:lastPrinted>1900-01-01T00:00:00Z</cp:lastPrinted>
</cp:coreProperties>
</file>