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sldIdLst>
    <p:sldId id="264" r:id="rId3"/>
    <p:sldId id="270" r:id="rId4"/>
    <p:sldId id="289" r:id="rId5"/>
    <p:sldId id="334" r:id="rId6"/>
    <p:sldId id="365" r:id="rId7"/>
    <p:sldId id="343" r:id="rId8"/>
    <p:sldId id="341" r:id="rId9"/>
    <p:sldId id="345" r:id="rId10"/>
    <p:sldId id="346" r:id="rId11"/>
    <p:sldId id="347" r:id="rId12"/>
    <p:sldId id="348" r:id="rId13"/>
    <p:sldId id="358" r:id="rId14"/>
    <p:sldId id="359" r:id="rId15"/>
    <p:sldId id="360" r:id="rId16"/>
    <p:sldId id="361" r:id="rId17"/>
    <p:sldId id="344" r:id="rId18"/>
    <p:sldId id="342" r:id="rId19"/>
    <p:sldId id="349" r:id="rId20"/>
    <p:sldId id="350" r:id="rId21"/>
    <p:sldId id="351" r:id="rId22"/>
    <p:sldId id="352" r:id="rId23"/>
    <p:sldId id="319" r:id="rId24"/>
    <p:sldId id="353" r:id="rId25"/>
    <p:sldId id="338" r:id="rId26"/>
    <p:sldId id="320" r:id="rId27"/>
    <p:sldId id="355" r:id="rId28"/>
    <p:sldId id="354" r:id="rId29"/>
    <p:sldId id="356" r:id="rId30"/>
    <p:sldId id="357" r:id="rId31"/>
    <p:sldId id="362" r:id="rId32"/>
    <p:sldId id="363" r:id="rId33"/>
    <p:sldId id="288" r:id="rId34"/>
    <p:sldId id="285" r:id="rId35"/>
    <p:sldId id="283" r:id="rId36"/>
    <p:sldId id="284" r:id="rId37"/>
    <p:sldId id="286" r:id="rId38"/>
    <p:sldId id="339" r:id="rId39"/>
    <p:sldId id="340" r:id="rId40"/>
    <p:sldId id="299" r:id="rId41"/>
    <p:sldId id="364" r:id="rId42"/>
    <p:sldId id="260" r:id="rId43"/>
    <p:sldId id="27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12B"/>
    <a:srgbClr val="A81014"/>
    <a:srgbClr val="E4412B"/>
    <a:srgbClr val="000000"/>
    <a:srgbClr val="864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6"/>
    <p:restoredTop sz="94694"/>
  </p:normalViewPr>
  <p:slideViewPr>
    <p:cSldViewPr snapToGrid="0" snapToObjects="1">
      <p:cViewPr varScale="1">
        <p:scale>
          <a:sx n="76" d="100"/>
          <a:sy n="76" d="100"/>
        </p:scale>
        <p:origin x="7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2E19-385B-384E-B149-DA6042B354A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254BAEA-95DB-0749-BDFA-00F59CEE2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59F60CA-B9CA-264A-90C8-2A9BDF486C39}"/>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5" name="Footer Placeholder 4">
            <a:extLst>
              <a:ext uri="{FF2B5EF4-FFF2-40B4-BE49-F238E27FC236}">
                <a16:creationId xmlns:a16="http://schemas.microsoft.com/office/drawing/2014/main" id="{69EC0529-BCAC-C240-92ED-94E316C299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EAD813C-A6AD-3644-8F37-574F872339EC}"/>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41702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795C-6603-1341-8D85-810AEC5360AB}"/>
              </a:ext>
            </a:extLst>
          </p:cNvPr>
          <p:cNvSpPr>
            <a:spLocks noGrp="1"/>
          </p:cNvSpPr>
          <p:nvPr>
            <p:ph type="title"/>
          </p:nvPr>
        </p:nvSpPr>
        <p:spPr>
          <a:xfrm>
            <a:off x="838200" y="365126"/>
            <a:ext cx="10515600" cy="75900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277E66-9A84-FC42-94E8-4FCA498E37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0C799-B4DF-2E46-8C99-CDC385E81F98}"/>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5" name="Footer Placeholder 4">
            <a:extLst>
              <a:ext uri="{FF2B5EF4-FFF2-40B4-BE49-F238E27FC236}">
                <a16:creationId xmlns:a16="http://schemas.microsoft.com/office/drawing/2014/main" id="{BFA35FF7-EF22-7F4D-AB70-586C0200070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4EE8C9D-DFA6-1540-9849-624E0457CCC6}"/>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231032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DAF04-654F-554D-89C3-AC65B7D90BF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0178C-63A3-3E45-A0F2-430A764B6F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CFE71-DFC3-0247-B5A8-4CA6D4AABD4A}"/>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5" name="Footer Placeholder 4">
            <a:extLst>
              <a:ext uri="{FF2B5EF4-FFF2-40B4-BE49-F238E27FC236}">
                <a16:creationId xmlns:a16="http://schemas.microsoft.com/office/drawing/2014/main" id="{FF3AF9F2-CA3A-8B4A-8DC0-799815D92F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42E6654-9ED7-D549-B03F-0B3C9A2B4A42}"/>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418938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7F68-3182-7148-B5E0-93E2E17413A5}"/>
              </a:ext>
            </a:extLst>
          </p:cNvPr>
          <p:cNvSpPr>
            <a:spLocks noGrp="1"/>
          </p:cNvSpPr>
          <p:nvPr>
            <p:ph type="title" hasCustomPrompt="1"/>
          </p:nvPr>
        </p:nvSpPr>
        <p:spPr>
          <a:xfrm>
            <a:off x="838200" y="365126"/>
            <a:ext cx="10515600" cy="759000"/>
          </a:xfrm>
          <a:prstGeom prst="rect">
            <a:avLst/>
          </a:prstGeo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73EF817A-0B7B-F543-9C89-837C8998F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96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3F7C-F5D4-8B4F-BF89-793CB90B800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F94BE2-9EB2-4843-A259-314BCF34FD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573DC-C522-CA41-9277-08A26B576832}"/>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5" name="Footer Placeholder 4">
            <a:extLst>
              <a:ext uri="{FF2B5EF4-FFF2-40B4-BE49-F238E27FC236}">
                <a16:creationId xmlns:a16="http://schemas.microsoft.com/office/drawing/2014/main" id="{1551179E-608A-F345-98A9-3EECBCB74A4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1EB9A8-E10F-B944-99AE-5E2AB521A394}"/>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107189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B8420-5B91-284C-837B-4CD9C25E37E5}"/>
              </a:ext>
            </a:extLst>
          </p:cNvPr>
          <p:cNvSpPr>
            <a:spLocks noGrp="1"/>
          </p:cNvSpPr>
          <p:nvPr>
            <p:ph type="title"/>
          </p:nvPr>
        </p:nvSpPr>
        <p:spPr>
          <a:xfrm>
            <a:off x="838200" y="365126"/>
            <a:ext cx="10515600" cy="7590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06AE93-A97D-894A-9004-D29AA090AF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F996CC-DF86-9F4F-9388-C184A571F5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6C97C7-0E38-8D4C-9D67-6F4B5BCE3D99}"/>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6" name="Footer Placeholder 5">
            <a:extLst>
              <a:ext uri="{FF2B5EF4-FFF2-40B4-BE49-F238E27FC236}">
                <a16:creationId xmlns:a16="http://schemas.microsoft.com/office/drawing/2014/main" id="{70595130-5B3D-C64B-B206-6910E658436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23C524D-EFA3-1C43-BD06-C84DBC24E0BA}"/>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103516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19F6-B8A8-5840-BE99-CDC0FF56E41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C619738-9992-E94E-BD1F-57634E7CA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94CDF3-8BA9-064E-AE58-03FD496C76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3E18EE-0261-2D44-8B4E-333A25E27C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A42C2-500E-5248-88E3-90AEE96E76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D0CA6F-81B3-C241-B877-E995BDC89049}"/>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8" name="Footer Placeholder 7">
            <a:extLst>
              <a:ext uri="{FF2B5EF4-FFF2-40B4-BE49-F238E27FC236}">
                <a16:creationId xmlns:a16="http://schemas.microsoft.com/office/drawing/2014/main" id="{051B324A-2C1B-E242-AA70-707FAB4FC47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FB8236DD-DD74-594E-B061-729978647AA5}"/>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70277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7FE9-DD94-CF4B-84E3-965143C51CFC}"/>
              </a:ext>
            </a:extLst>
          </p:cNvPr>
          <p:cNvSpPr>
            <a:spLocks noGrp="1"/>
          </p:cNvSpPr>
          <p:nvPr>
            <p:ph type="title"/>
          </p:nvPr>
        </p:nvSpPr>
        <p:spPr>
          <a:xfrm>
            <a:off x="838200" y="365126"/>
            <a:ext cx="10515600" cy="759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F7C034E-9B07-A94A-998C-E9F321F72658}"/>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4" name="Footer Placeholder 3">
            <a:extLst>
              <a:ext uri="{FF2B5EF4-FFF2-40B4-BE49-F238E27FC236}">
                <a16:creationId xmlns:a16="http://schemas.microsoft.com/office/drawing/2014/main" id="{F07FF818-402C-4347-9B26-E8F4B209124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F1E2912-C676-5E4F-B0BD-837A8CFBEB26}"/>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417374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8226D-8EB2-1A4C-AE43-D7690C386C6C}"/>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3" name="Footer Placeholder 2">
            <a:extLst>
              <a:ext uri="{FF2B5EF4-FFF2-40B4-BE49-F238E27FC236}">
                <a16:creationId xmlns:a16="http://schemas.microsoft.com/office/drawing/2014/main" id="{5E2723D8-E4BD-5A48-A420-A3F989AD592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B4B7309-523D-6442-91A6-4494C7CC0F8C}"/>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398359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ADE2-5AB1-204B-A3C4-EC56221448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CE2E9E-3816-7948-882D-1E8566943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CB2EA-7322-8842-8263-5806EEAC3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6A441-A6B4-FC43-9F8B-34848A03B695}"/>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6" name="Footer Placeholder 5">
            <a:extLst>
              <a:ext uri="{FF2B5EF4-FFF2-40B4-BE49-F238E27FC236}">
                <a16:creationId xmlns:a16="http://schemas.microsoft.com/office/drawing/2014/main" id="{0A0E81B4-D28D-554F-85A7-8038150C2B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A402C7F-8E97-5645-9ABF-5D9D64560EA8}"/>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309183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A982-7C93-3F47-AA05-48A25A0D65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D572EE-0A2E-1E45-8A4E-B7FA9D2E6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FE75A27-7C37-EE43-A115-BB3199DB6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08DC8-C8B7-C547-889A-5F0D003418D8}"/>
              </a:ext>
            </a:extLst>
          </p:cNvPr>
          <p:cNvSpPr>
            <a:spLocks noGrp="1"/>
          </p:cNvSpPr>
          <p:nvPr>
            <p:ph type="dt" sz="half" idx="10"/>
          </p:nvPr>
        </p:nvSpPr>
        <p:spPr>
          <a:xfrm>
            <a:off x="838200" y="6356350"/>
            <a:ext cx="2743200" cy="365125"/>
          </a:xfrm>
          <a:prstGeom prst="rect">
            <a:avLst/>
          </a:prstGeom>
        </p:spPr>
        <p:txBody>
          <a:bodyPr/>
          <a:lstStyle/>
          <a:p>
            <a:fld id="{B423DB3E-F87E-8644-B1D0-014380124137}" type="datetimeFigureOut">
              <a:rPr lang="en-US" smtClean="0"/>
              <a:t>9/16/2021</a:t>
            </a:fld>
            <a:endParaRPr lang="en-US" dirty="0"/>
          </a:p>
        </p:txBody>
      </p:sp>
      <p:sp>
        <p:nvSpPr>
          <p:cNvPr id="6" name="Footer Placeholder 5">
            <a:extLst>
              <a:ext uri="{FF2B5EF4-FFF2-40B4-BE49-F238E27FC236}">
                <a16:creationId xmlns:a16="http://schemas.microsoft.com/office/drawing/2014/main" id="{94695738-2D2D-6F48-87F2-C1CA82A9B32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9D6999B-14A8-5C4D-AF99-62398A610FA7}"/>
              </a:ext>
            </a:extLst>
          </p:cNvPr>
          <p:cNvSpPr>
            <a:spLocks noGrp="1"/>
          </p:cNvSpPr>
          <p:nvPr>
            <p:ph type="sldNum" sz="quarter" idx="12"/>
          </p:nvPr>
        </p:nvSpPr>
        <p:spPr>
          <a:xfrm>
            <a:off x="8610600" y="6356350"/>
            <a:ext cx="2743200" cy="365125"/>
          </a:xfrm>
          <a:prstGeom prst="rect">
            <a:avLst/>
          </a:prstGeom>
        </p:spPr>
        <p:txBody>
          <a:bodyPr/>
          <a:lstStyle/>
          <a:p>
            <a:fld id="{E4516D21-7AE0-ED41-8686-7E321F511AD4}" type="slidenum">
              <a:rPr lang="en-US" smtClean="0"/>
              <a:t>‹#›</a:t>
            </a:fld>
            <a:endParaRPr lang="en-US" dirty="0"/>
          </a:p>
        </p:txBody>
      </p:sp>
    </p:spTree>
    <p:extLst>
      <p:ext uri="{BB962C8B-B14F-4D97-AF65-F5344CB8AC3E}">
        <p14:creationId xmlns:p14="http://schemas.microsoft.com/office/powerpoint/2010/main" val="46759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F6A33F-21C2-483F-AD42-3C4A9DEB67C2}"/>
              </a:ext>
            </a:extLst>
          </p:cNvPr>
          <p:cNvPicPr>
            <a:picLocks noChangeAspect="1"/>
          </p:cNvPicPr>
          <p:nvPr userDrawn="1"/>
        </p:nvPicPr>
        <p:blipFill>
          <a:blip r:embed="rId13"/>
          <a:stretch>
            <a:fillRect/>
          </a:stretch>
        </p:blipFill>
        <p:spPr>
          <a:xfrm>
            <a:off x="1524" y="0"/>
            <a:ext cx="12188952" cy="6858000"/>
          </a:xfrm>
          <a:prstGeom prst="rect">
            <a:avLst/>
          </a:prstGeom>
        </p:spPr>
      </p:pic>
      <p:sp>
        <p:nvSpPr>
          <p:cNvPr id="2" name="Title Placeholder 1">
            <a:extLst>
              <a:ext uri="{FF2B5EF4-FFF2-40B4-BE49-F238E27FC236}">
                <a16:creationId xmlns:a16="http://schemas.microsoft.com/office/drawing/2014/main" id="{576B51F2-3C9B-474F-B09E-7EE89CE2A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EC39F6-853B-D44E-B2CF-D9662EB22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1990E484-2909-4F4E-B5A2-E91FFD587FD2}"/>
              </a:ext>
            </a:extLst>
          </p:cNvPr>
          <p:cNvSpPr/>
          <p:nvPr userDrawn="1"/>
        </p:nvSpPr>
        <p:spPr>
          <a:xfrm>
            <a:off x="0" y="6702552"/>
            <a:ext cx="12192000" cy="155448"/>
          </a:xfrm>
          <a:prstGeom prst="rect">
            <a:avLst/>
          </a:prstGeom>
          <a:solidFill>
            <a:srgbClr val="E3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033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14DB9812-ED61-BE43-939F-03CF1C10015D}"/>
              </a:ext>
            </a:extLst>
          </p:cNvPr>
          <p:cNvSpPr txBox="1"/>
          <p:nvPr/>
        </p:nvSpPr>
        <p:spPr>
          <a:xfrm>
            <a:off x="788521" y="5529468"/>
            <a:ext cx="6339512" cy="1460464"/>
          </a:xfrm>
          <a:prstGeom prst="rect">
            <a:avLst/>
          </a:prstGeom>
          <a:noFill/>
        </p:spPr>
        <p:txBody>
          <a:bodyPr wrap="square" rtlCol="0">
            <a:spAutoFit/>
          </a:bodyPr>
          <a:lstStyle/>
          <a:p>
            <a:pPr algn="ctr">
              <a:lnSpc>
                <a:spcPts val="1800"/>
              </a:lnSpc>
            </a:pPr>
            <a:endParaRPr lang="en-US" sz="2000" b="1" dirty="0">
              <a:latin typeface="Arial" panose="020B0604020202020204" pitchFamily="34" charset="0"/>
              <a:cs typeface="Arial" panose="020B0604020202020204" pitchFamily="34" charset="0"/>
            </a:endParaRPr>
          </a:p>
          <a:p>
            <a:pPr algn="ctr">
              <a:lnSpc>
                <a:spcPts val="1800"/>
              </a:lnSpc>
            </a:pPr>
            <a:r>
              <a:rPr lang="en-US" sz="2000" b="1" dirty="0">
                <a:latin typeface="Arial" panose="020B0604020202020204" pitchFamily="34" charset="0"/>
                <a:cs typeface="Arial" panose="020B0604020202020204" pitchFamily="34" charset="0"/>
              </a:rPr>
              <a:t>John K. Skousen</a:t>
            </a:r>
          </a:p>
          <a:p>
            <a:pPr algn="ctr">
              <a:lnSpc>
                <a:spcPts val="1800"/>
              </a:lnSpc>
            </a:pPr>
            <a:r>
              <a:rPr lang="en-US" sz="1400" b="1" dirty="0">
                <a:latin typeface="Arial" panose="020B0604020202020204" pitchFamily="34" charset="0"/>
                <a:cs typeface="Arial" panose="020B0604020202020204" pitchFamily="34" charset="0"/>
              </a:rPr>
              <a:t>Fisher Phillips LLP</a:t>
            </a:r>
          </a:p>
          <a:p>
            <a:pPr algn="ctr">
              <a:lnSpc>
                <a:spcPts val="1800"/>
              </a:lnSpc>
            </a:pPr>
            <a:r>
              <a:rPr lang="en-US" sz="1400" b="1" dirty="0">
                <a:latin typeface="Arial" panose="020B0604020202020204" pitchFamily="34" charset="0"/>
                <a:cs typeface="Arial" panose="020B0604020202020204" pitchFamily="34" charset="0"/>
              </a:rPr>
              <a:t>Irvine-Dallas</a:t>
            </a:r>
            <a:endParaRPr lang="en-US" sz="1400" dirty="0">
              <a:latin typeface="Arial" panose="020B0604020202020204" pitchFamily="34" charset="0"/>
              <a:cs typeface="Arial" panose="020B0604020202020204" pitchFamily="34" charset="0"/>
            </a:endParaRPr>
          </a:p>
          <a:p>
            <a:pPr algn="ctr">
              <a:lnSpc>
                <a:spcPts val="1800"/>
              </a:lnSpc>
            </a:pPr>
            <a:r>
              <a:rPr lang="en-US" sz="1400" dirty="0">
                <a:latin typeface="Arial" panose="020B0604020202020204" pitchFamily="34" charset="0"/>
                <a:cs typeface="Arial" panose="020B0604020202020204" pitchFamily="34" charset="0"/>
              </a:rPr>
              <a:t>Webinar</a:t>
            </a:r>
          </a:p>
          <a:p>
            <a:pPr algn="ctr">
              <a:lnSpc>
                <a:spcPts val="1800"/>
              </a:lnSpc>
            </a:pPr>
            <a:r>
              <a:rPr lang="en-US" sz="1400" dirty="0">
                <a:latin typeface="Arial" panose="020B0604020202020204" pitchFamily="34" charset="0"/>
                <a:cs typeface="Arial" panose="020B0604020202020204" pitchFamily="34" charset="0"/>
              </a:rPr>
              <a:t>September 15, 2021</a:t>
            </a:r>
          </a:p>
        </p:txBody>
      </p:sp>
      <p:sp>
        <p:nvSpPr>
          <p:cNvPr id="4" name="TextBox 3">
            <a:extLst>
              <a:ext uri="{FF2B5EF4-FFF2-40B4-BE49-F238E27FC236}">
                <a16:creationId xmlns:a16="http://schemas.microsoft.com/office/drawing/2014/main" id="{64D0017D-E092-4C05-9F55-128A363E08B5}"/>
              </a:ext>
            </a:extLst>
          </p:cNvPr>
          <p:cNvSpPr txBox="1"/>
          <p:nvPr/>
        </p:nvSpPr>
        <p:spPr>
          <a:xfrm>
            <a:off x="1688506" y="240872"/>
            <a:ext cx="5439527" cy="2006511"/>
          </a:xfrm>
          <a:prstGeom prst="rect">
            <a:avLst/>
          </a:prstGeom>
          <a:noFill/>
        </p:spPr>
        <p:txBody>
          <a:bodyPr wrap="square" rtlCol="0">
            <a:spAutoFit/>
          </a:bodyPr>
          <a:lstStyle/>
          <a:p>
            <a:pPr algn="ctr"/>
            <a:r>
              <a:rPr lang="en-US" sz="3200" cap="small" dirty="0">
                <a:solidFill>
                  <a:srgbClr val="C00000"/>
                </a:solidFill>
                <a:latin typeface="Abadi" panose="020B0604020104020204" pitchFamily="34" charset="0"/>
                <a:cs typeface="Arial" panose="020B0604020202020204" pitchFamily="34" charset="0"/>
              </a:rPr>
              <a:t>California:</a:t>
            </a:r>
          </a:p>
          <a:p>
            <a:pPr algn="ctr">
              <a:lnSpc>
                <a:spcPts val="3840"/>
              </a:lnSpc>
            </a:pPr>
            <a:r>
              <a:rPr lang="en-US" sz="2800" cap="small" dirty="0">
                <a:solidFill>
                  <a:srgbClr val="C00000"/>
                </a:solidFill>
                <a:latin typeface="Abadi" panose="020B0604020104020204" pitchFamily="34" charset="0"/>
                <a:cs typeface="Arial" panose="020B0604020202020204" pitchFamily="34" charset="0"/>
              </a:rPr>
              <a:t>Meal-Rest-Recovery Period Premiums</a:t>
            </a:r>
          </a:p>
          <a:p>
            <a:pPr algn="ctr">
              <a:lnSpc>
                <a:spcPts val="3840"/>
              </a:lnSpc>
            </a:pPr>
            <a:r>
              <a:rPr lang="en-US" sz="2800" cap="small" dirty="0">
                <a:solidFill>
                  <a:srgbClr val="C00000"/>
                </a:solidFill>
                <a:latin typeface="Abadi" panose="020B0604020104020204" pitchFamily="34" charset="0"/>
                <a:cs typeface="Arial" panose="020B0604020202020204" pitchFamily="34" charset="0"/>
              </a:rPr>
              <a:t>(The Regular Rate)</a:t>
            </a:r>
          </a:p>
        </p:txBody>
      </p:sp>
      <p:sp>
        <p:nvSpPr>
          <p:cNvPr id="8" name="TextBox 7">
            <a:extLst>
              <a:ext uri="{FF2B5EF4-FFF2-40B4-BE49-F238E27FC236}">
                <a16:creationId xmlns:a16="http://schemas.microsoft.com/office/drawing/2014/main" id="{4A030F83-70BC-42E5-AB28-C1D9FFAB4754}"/>
              </a:ext>
            </a:extLst>
          </p:cNvPr>
          <p:cNvSpPr txBox="1"/>
          <p:nvPr/>
        </p:nvSpPr>
        <p:spPr>
          <a:xfrm>
            <a:off x="9869122" y="3780199"/>
            <a:ext cx="1954819" cy="261610"/>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fisherphillips.com</a:t>
            </a:r>
          </a:p>
        </p:txBody>
      </p:sp>
      <p:pic>
        <p:nvPicPr>
          <p:cNvPr id="6" name="Picture 5">
            <a:extLst>
              <a:ext uri="{FF2B5EF4-FFF2-40B4-BE49-F238E27FC236}">
                <a16:creationId xmlns:a16="http://schemas.microsoft.com/office/drawing/2014/main" id="{8E43F7A5-6F75-48FC-9276-9E5DAE92E79F}"/>
              </a:ext>
            </a:extLst>
          </p:cNvPr>
          <p:cNvPicPr>
            <a:picLocks noChangeAspect="1"/>
          </p:cNvPicPr>
          <p:nvPr/>
        </p:nvPicPr>
        <p:blipFill>
          <a:blip r:embed="rId2"/>
          <a:stretch>
            <a:fillRect/>
          </a:stretch>
        </p:blipFill>
        <p:spPr>
          <a:xfrm>
            <a:off x="285227" y="2620169"/>
            <a:ext cx="9917519" cy="2834640"/>
          </a:xfrm>
          <a:prstGeom prst="rect">
            <a:avLst/>
          </a:prstGeom>
        </p:spPr>
      </p:pic>
      <p:pic>
        <p:nvPicPr>
          <p:cNvPr id="12" name="Picture 11">
            <a:extLst>
              <a:ext uri="{FF2B5EF4-FFF2-40B4-BE49-F238E27FC236}">
                <a16:creationId xmlns:a16="http://schemas.microsoft.com/office/drawing/2014/main" id="{6159E4A8-7B35-48E5-9B56-B8CC71EC87DC}"/>
              </a:ext>
            </a:extLst>
          </p:cNvPr>
          <p:cNvPicPr>
            <a:picLocks noChangeAspect="1"/>
          </p:cNvPicPr>
          <p:nvPr/>
        </p:nvPicPr>
        <p:blipFill>
          <a:blip r:embed="rId3"/>
          <a:stretch>
            <a:fillRect/>
          </a:stretch>
        </p:blipFill>
        <p:spPr>
          <a:xfrm>
            <a:off x="8168306" y="1788602"/>
            <a:ext cx="1487558" cy="1663133"/>
          </a:xfrm>
          <a:prstGeom prst="rect">
            <a:avLst/>
          </a:prstGeom>
        </p:spPr>
      </p:pic>
    </p:spTree>
    <p:extLst>
      <p:ext uri="{BB962C8B-B14F-4D97-AF65-F5344CB8AC3E}">
        <p14:creationId xmlns:p14="http://schemas.microsoft.com/office/powerpoint/2010/main" val="353978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fontScale="92500" lnSpcReduction="20000"/>
          </a:bodyPr>
          <a:lstStyle/>
          <a:p>
            <a:pPr marL="0" indent="0">
              <a:buNone/>
            </a:pPr>
            <a:r>
              <a:rPr lang="en-US" dirty="0">
                <a:solidFill>
                  <a:srgbClr val="FF0000"/>
                </a:solidFill>
              </a:rPr>
              <a:t>ISSUE: Meal Period Compliance / Penalty</a:t>
            </a:r>
          </a:p>
          <a:p>
            <a:r>
              <a:rPr lang="en-US" dirty="0"/>
              <a:t>To satisfy its obligation to provide a meal period, an employer must actually relieve employees of all duty, relinquish control over their activities, permit them a reasonable opportunity to take an uninterrupted 30-minute break (in which they are free to come and go as they please), and must not impede or discourage employees from taking their meal period.  </a:t>
            </a:r>
          </a:p>
          <a:p>
            <a:r>
              <a:rPr lang="en-US" dirty="0"/>
              <a:t>Employers may not undermine a formal policy of providing meal periods by pressuring employees to perform their duties in ways that omit breaks (</a:t>
            </a:r>
            <a:r>
              <a:rPr lang="en-US" i="1" dirty="0"/>
              <a:t>e.g.</a:t>
            </a:r>
            <a:r>
              <a:rPr lang="en-US" dirty="0"/>
              <a:t>, enforcing a scheduling policy that makes taking breaks extremely difficult).  </a:t>
            </a:r>
          </a:p>
          <a:p>
            <a:r>
              <a:rPr lang="en-US" i="1" dirty="0"/>
              <a:t>See Brinker Restaurant Corp. v. Superior Court</a:t>
            </a:r>
            <a:r>
              <a:rPr lang="en-US" dirty="0"/>
              <a:t> (2012) 53 Cal.4th 1004.</a:t>
            </a:r>
          </a:p>
        </p:txBody>
      </p:sp>
    </p:spTree>
    <p:extLst>
      <p:ext uri="{BB962C8B-B14F-4D97-AF65-F5344CB8AC3E}">
        <p14:creationId xmlns:p14="http://schemas.microsoft.com/office/powerpoint/2010/main" val="333997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lnSpcReduction="10000"/>
          </a:bodyPr>
          <a:lstStyle/>
          <a:p>
            <a:pPr marL="0" indent="0">
              <a:buNone/>
            </a:pPr>
            <a:r>
              <a:rPr lang="en-US" dirty="0">
                <a:solidFill>
                  <a:srgbClr val="FF0000"/>
                </a:solidFill>
              </a:rPr>
              <a:t>ISSUE: Meal Period Compliance / Penalty</a:t>
            </a:r>
          </a:p>
          <a:p>
            <a:r>
              <a:rPr lang="en-US" dirty="0"/>
              <a:t>The existence of a timecard deviation does not establish a meal period violation if the deviation was </a:t>
            </a:r>
            <a:r>
              <a:rPr lang="en-US" i="1" dirty="0"/>
              <a:t>caused</a:t>
            </a:r>
            <a:r>
              <a:rPr lang="en-US" dirty="0"/>
              <a:t> by the employee and not by the employer; otherwise, employees would be motivated to record deviations in order to demand a one-hour premium.  </a:t>
            </a:r>
            <a:r>
              <a:rPr lang="en-US" i="1" dirty="0"/>
              <a:t>Brinker Restaurant Corp. v. Superior Court</a:t>
            </a:r>
            <a:r>
              <a:rPr lang="en-US" dirty="0"/>
              <a:t> (2012) 53 Cal.4th 1004.</a:t>
            </a:r>
          </a:p>
          <a:p>
            <a:r>
              <a:rPr lang="en-US" dirty="0"/>
              <a:t>However, the existence of a timecard deviation shifts the burden to the employer to prove that the employee was responsible, and if so, a premium need not be paid. </a:t>
            </a:r>
            <a:r>
              <a:rPr lang="en-US" i="1" dirty="0"/>
              <a:t>Donohue v. AMN Services, LLC </a:t>
            </a:r>
            <a:r>
              <a:rPr lang="en-US" dirty="0"/>
              <a:t>(California Supreme Court, Feb. 25, 2021).</a:t>
            </a:r>
          </a:p>
          <a:p>
            <a:endParaRPr lang="en-US" dirty="0"/>
          </a:p>
        </p:txBody>
      </p:sp>
    </p:spTree>
    <p:extLst>
      <p:ext uri="{BB962C8B-B14F-4D97-AF65-F5344CB8AC3E}">
        <p14:creationId xmlns:p14="http://schemas.microsoft.com/office/powerpoint/2010/main" val="170573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AE7B-71E4-40A8-8367-C507F81DFB8B}"/>
              </a:ext>
            </a:extLst>
          </p:cNvPr>
          <p:cNvSpPr>
            <a:spLocks noGrp="1"/>
          </p:cNvSpPr>
          <p:nvPr>
            <p:ph type="title"/>
          </p:nvPr>
        </p:nvSpPr>
        <p:spPr/>
        <p:txBody>
          <a:bodyPr>
            <a:normAutofit fontScale="90000"/>
          </a:bodyPr>
          <a:lstStyle/>
          <a:p>
            <a:pPr algn="ctr"/>
            <a:r>
              <a:rPr lang="en-US" dirty="0"/>
              <a:t>Rest Period Regulations</a:t>
            </a:r>
            <a:br>
              <a:rPr lang="en-US" dirty="0"/>
            </a:br>
            <a:r>
              <a:rPr lang="en-US" sz="2700" dirty="0"/>
              <a:t>(Not directly at issue in Ferra)</a:t>
            </a:r>
          </a:p>
        </p:txBody>
      </p:sp>
      <p:sp>
        <p:nvSpPr>
          <p:cNvPr id="3" name="Content Placeholder 2">
            <a:extLst>
              <a:ext uri="{FF2B5EF4-FFF2-40B4-BE49-F238E27FC236}">
                <a16:creationId xmlns:a16="http://schemas.microsoft.com/office/drawing/2014/main" id="{07CC3950-4CF6-45BC-9095-F4FE7ABFB663}"/>
              </a:ext>
            </a:extLst>
          </p:cNvPr>
          <p:cNvSpPr>
            <a:spLocks noGrp="1"/>
          </p:cNvSpPr>
          <p:nvPr>
            <p:ph idx="1"/>
          </p:nvPr>
        </p:nvSpPr>
        <p:spPr/>
        <p:txBody>
          <a:bodyPr>
            <a:normAutofit fontScale="77500" lnSpcReduction="20000"/>
          </a:bodyPr>
          <a:lstStyle/>
          <a:p>
            <a:pPr marL="0" indent="0">
              <a:buNone/>
            </a:pPr>
            <a:r>
              <a:rPr lang="en-US" b="1" dirty="0"/>
              <a:t>12. Rest Periods</a:t>
            </a:r>
          </a:p>
          <a:p>
            <a:r>
              <a:rPr lang="en-US" dirty="0"/>
              <a:t>(A) Every employer shall authorize and permit all employees to take rest periods, which insofar as practicable shall be in the middle of each work period. The authorized rest period time shall be based on the total hours worked daily at the rate of ten (10) minutes net rest time per four (4) hours or major fraction thereof. However, a rest period need not be authorized for employees whose total daily work time is less than three and one-half (3 1/2) hours. Authorized rest period time shall be counted as hours worked for which there shall be no deduction from wages.</a:t>
            </a:r>
          </a:p>
          <a:p>
            <a:r>
              <a:rPr lang="en-US" dirty="0"/>
              <a:t>(B) If an employer fails to provide an employee a rest period in accordance with the applicable provisions of this order, the employer shall pay the employee one (1) hour of pay at the employee's </a:t>
            </a:r>
            <a:r>
              <a:rPr lang="en-US" dirty="0">
                <a:highlight>
                  <a:srgbClr val="FFFF00"/>
                </a:highlight>
              </a:rPr>
              <a:t>regular rate of compensation</a:t>
            </a:r>
            <a:r>
              <a:rPr lang="en-US" dirty="0"/>
              <a:t> for each work day that the rest period is not provided.</a:t>
            </a:r>
          </a:p>
          <a:p>
            <a:endParaRPr lang="en-US" dirty="0"/>
          </a:p>
          <a:p>
            <a:pPr marL="0" indent="0">
              <a:buNone/>
            </a:pPr>
            <a:r>
              <a:rPr lang="en-US" dirty="0"/>
              <a:t>(8 Cal.Code of Regs, section 11070(12)).</a:t>
            </a:r>
          </a:p>
          <a:p>
            <a:endParaRPr lang="en-US" dirty="0"/>
          </a:p>
        </p:txBody>
      </p:sp>
    </p:spTree>
    <p:extLst>
      <p:ext uri="{BB962C8B-B14F-4D97-AF65-F5344CB8AC3E}">
        <p14:creationId xmlns:p14="http://schemas.microsoft.com/office/powerpoint/2010/main" val="318020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AE7B-71E4-40A8-8367-C507F81DFB8B}"/>
              </a:ext>
            </a:extLst>
          </p:cNvPr>
          <p:cNvSpPr>
            <a:spLocks noGrp="1"/>
          </p:cNvSpPr>
          <p:nvPr>
            <p:ph type="title"/>
          </p:nvPr>
        </p:nvSpPr>
        <p:spPr/>
        <p:txBody>
          <a:bodyPr>
            <a:normAutofit fontScale="90000"/>
          </a:bodyPr>
          <a:lstStyle/>
          <a:p>
            <a:pPr algn="ctr"/>
            <a:r>
              <a:rPr lang="en-US" dirty="0"/>
              <a:t>Recovery Period Regulations</a:t>
            </a:r>
            <a:br>
              <a:rPr lang="en-US" dirty="0"/>
            </a:br>
            <a:r>
              <a:rPr lang="en-US" sz="2700" dirty="0"/>
              <a:t>(Not directly at issue in Ferra)</a:t>
            </a:r>
          </a:p>
        </p:txBody>
      </p:sp>
      <p:sp>
        <p:nvSpPr>
          <p:cNvPr id="3" name="Content Placeholder 2">
            <a:extLst>
              <a:ext uri="{FF2B5EF4-FFF2-40B4-BE49-F238E27FC236}">
                <a16:creationId xmlns:a16="http://schemas.microsoft.com/office/drawing/2014/main" id="{07CC3950-4CF6-45BC-9095-F4FE7ABFB663}"/>
              </a:ext>
            </a:extLst>
          </p:cNvPr>
          <p:cNvSpPr>
            <a:spLocks noGrp="1"/>
          </p:cNvSpPr>
          <p:nvPr>
            <p:ph idx="1"/>
          </p:nvPr>
        </p:nvSpPr>
        <p:spPr/>
        <p:txBody>
          <a:bodyPr>
            <a:normAutofit fontScale="92500" lnSpcReduction="10000"/>
          </a:bodyPr>
          <a:lstStyle/>
          <a:p>
            <a:pPr marL="0" indent="0">
              <a:buNone/>
            </a:pPr>
            <a:r>
              <a:rPr lang="en-US" dirty="0"/>
              <a:t>The California Occupational Safety and Health Standards Board adopted Section 3395 of the California OSHA regulations, provides, among other things, that employees must be allowed and encouraged to take a preventative cool-down rest in the shade when they feel the need to do so to protect themselves from overheating. </a:t>
            </a:r>
          </a:p>
          <a:p>
            <a:pPr marL="0" indent="0">
              <a:buNone/>
            </a:pPr>
            <a:r>
              <a:rPr lang="en-US" dirty="0"/>
              <a:t>The access to shade must be permitted at all times. An individual employee who takes a preventative cool-down rest must be monitored and asked if he or she is experiencing symptoms of heat illness.  The employee must be encouraged to remain in the shade must not be ordered back to work “until any signs or symptoms of heat illness have abated, but in no event less than 5 minutes in addition to the time needed to access the shade.”</a:t>
            </a:r>
          </a:p>
        </p:txBody>
      </p:sp>
    </p:spTree>
    <p:extLst>
      <p:ext uri="{BB962C8B-B14F-4D97-AF65-F5344CB8AC3E}">
        <p14:creationId xmlns:p14="http://schemas.microsoft.com/office/powerpoint/2010/main" val="298935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AE7B-71E4-40A8-8367-C507F81DFB8B}"/>
              </a:ext>
            </a:extLst>
          </p:cNvPr>
          <p:cNvSpPr>
            <a:spLocks noGrp="1"/>
          </p:cNvSpPr>
          <p:nvPr>
            <p:ph type="title"/>
          </p:nvPr>
        </p:nvSpPr>
        <p:spPr/>
        <p:txBody>
          <a:bodyPr>
            <a:normAutofit fontScale="90000"/>
          </a:bodyPr>
          <a:lstStyle/>
          <a:p>
            <a:pPr algn="ctr"/>
            <a:r>
              <a:rPr lang="en-US" dirty="0"/>
              <a:t>Recovery Period Regulations</a:t>
            </a:r>
            <a:br>
              <a:rPr lang="en-US" dirty="0"/>
            </a:br>
            <a:r>
              <a:rPr lang="en-US" sz="2700" dirty="0"/>
              <a:t>(Not directly at issue in Ferra)</a:t>
            </a:r>
          </a:p>
        </p:txBody>
      </p:sp>
      <p:sp>
        <p:nvSpPr>
          <p:cNvPr id="3" name="Content Placeholder 2">
            <a:extLst>
              <a:ext uri="{FF2B5EF4-FFF2-40B4-BE49-F238E27FC236}">
                <a16:creationId xmlns:a16="http://schemas.microsoft.com/office/drawing/2014/main" id="{07CC3950-4CF6-45BC-9095-F4FE7ABFB663}"/>
              </a:ext>
            </a:extLst>
          </p:cNvPr>
          <p:cNvSpPr>
            <a:spLocks noGrp="1"/>
          </p:cNvSpPr>
          <p:nvPr>
            <p:ph idx="1"/>
          </p:nvPr>
        </p:nvSpPr>
        <p:spPr/>
        <p:txBody>
          <a:bodyPr>
            <a:normAutofit/>
          </a:bodyPr>
          <a:lstStyle/>
          <a:p>
            <a:pPr marL="0" indent="0">
              <a:buNone/>
            </a:pPr>
            <a:r>
              <a:rPr lang="en-US" dirty="0"/>
              <a:t>If the temperature in the work area exceeds 80 degrees Fahrenheit, the employer must provide access to a shaded area throughout the workday. Even if the temperature is below 80 degrees Fahrenheit, employers must either provide shade as described above or “provide timely access to shade upon an employee’s request.”</a:t>
            </a:r>
          </a:p>
        </p:txBody>
      </p:sp>
    </p:spTree>
    <p:extLst>
      <p:ext uri="{BB962C8B-B14F-4D97-AF65-F5344CB8AC3E}">
        <p14:creationId xmlns:p14="http://schemas.microsoft.com/office/powerpoint/2010/main" val="329860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AE7B-71E4-40A8-8367-C507F81DFB8B}"/>
              </a:ext>
            </a:extLst>
          </p:cNvPr>
          <p:cNvSpPr>
            <a:spLocks noGrp="1"/>
          </p:cNvSpPr>
          <p:nvPr>
            <p:ph type="title"/>
          </p:nvPr>
        </p:nvSpPr>
        <p:spPr/>
        <p:txBody>
          <a:bodyPr>
            <a:normAutofit fontScale="90000"/>
          </a:bodyPr>
          <a:lstStyle/>
          <a:p>
            <a:pPr algn="ctr"/>
            <a:r>
              <a:rPr lang="en-US" dirty="0"/>
              <a:t>Recovery Period Regulations</a:t>
            </a:r>
            <a:br>
              <a:rPr lang="en-US" dirty="0"/>
            </a:br>
            <a:r>
              <a:rPr lang="en-US" sz="2700" dirty="0"/>
              <a:t>(Not directly at issue in Ferra)</a:t>
            </a:r>
          </a:p>
        </p:txBody>
      </p:sp>
      <p:sp>
        <p:nvSpPr>
          <p:cNvPr id="3" name="Content Placeholder 2">
            <a:extLst>
              <a:ext uri="{FF2B5EF4-FFF2-40B4-BE49-F238E27FC236}">
                <a16:creationId xmlns:a16="http://schemas.microsoft.com/office/drawing/2014/main" id="{07CC3950-4CF6-45BC-9095-F4FE7ABFB663}"/>
              </a:ext>
            </a:extLst>
          </p:cNvPr>
          <p:cNvSpPr>
            <a:spLocks noGrp="1"/>
          </p:cNvSpPr>
          <p:nvPr>
            <p:ph idx="1"/>
          </p:nvPr>
        </p:nvSpPr>
        <p:spPr/>
        <p:txBody>
          <a:bodyPr>
            <a:normAutofit/>
          </a:bodyPr>
          <a:lstStyle/>
          <a:p>
            <a:pPr marL="0" indent="0">
              <a:buNone/>
            </a:pPr>
            <a:r>
              <a:rPr lang="en-US" dirty="0"/>
              <a:t>Under Labor Code section 226.7, as amended, employees who are not provided with a recovery period in accordance with the OSHA regulations are entitled to a </a:t>
            </a:r>
            <a:r>
              <a:rPr lang="en-US" dirty="0">
                <a:solidFill>
                  <a:srgbClr val="FF0000"/>
                </a:solidFill>
              </a:rPr>
              <a:t>one-hour premium </a:t>
            </a:r>
            <a:r>
              <a:rPr lang="en-US" dirty="0"/>
              <a:t>at their regular rate for each day such recovery period is not provided.</a:t>
            </a:r>
          </a:p>
        </p:txBody>
      </p:sp>
    </p:spTree>
    <p:extLst>
      <p:ext uri="{BB962C8B-B14F-4D97-AF65-F5344CB8AC3E}">
        <p14:creationId xmlns:p14="http://schemas.microsoft.com/office/powerpoint/2010/main" val="331328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Hotel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a:bodyPr>
          <a:lstStyle/>
          <a:p>
            <a:pPr marL="0" indent="0">
              <a:buNone/>
            </a:pPr>
            <a:r>
              <a:rPr lang="en-US" dirty="0"/>
              <a:t>In paying premiums, employers debated the meaning of </a:t>
            </a:r>
            <a:r>
              <a:rPr lang="en-US" dirty="0">
                <a:solidFill>
                  <a:srgbClr val="FF0000"/>
                </a:solidFill>
              </a:rPr>
              <a:t>“regular rate of compensation,”</a:t>
            </a:r>
            <a:r>
              <a:rPr lang="en-US" dirty="0"/>
              <a:t> some suggesting that merely paying an employee’s hourly rate, without including incentives, was what Section 226.7 actually meant by the phrase. One appellate court in California agreed with that interpretation.  </a:t>
            </a:r>
          </a:p>
          <a:p>
            <a:pPr marL="0" indent="0">
              <a:buNone/>
            </a:pPr>
            <a:r>
              <a:rPr lang="en-US" i="1" dirty="0"/>
              <a:t>Ferra v. Loews Hollywood Hotel, LLC </a:t>
            </a:r>
            <a:r>
              <a:rPr lang="en-US" dirty="0"/>
              <a:t>(2019) 40 Cal.App.5th 1239, 1246 (Ferra). </a:t>
            </a:r>
          </a:p>
          <a:p>
            <a:endParaRPr lang="en-US" dirty="0"/>
          </a:p>
        </p:txBody>
      </p:sp>
    </p:spTree>
    <p:extLst>
      <p:ext uri="{BB962C8B-B14F-4D97-AF65-F5344CB8AC3E}">
        <p14:creationId xmlns:p14="http://schemas.microsoft.com/office/powerpoint/2010/main" val="186105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Hotel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lnSpcReduction="10000"/>
          </a:bodyPr>
          <a:lstStyle/>
          <a:p>
            <a:pPr algn="just"/>
            <a:r>
              <a:rPr lang="en-US" dirty="0"/>
              <a:t>In </a:t>
            </a:r>
            <a:r>
              <a:rPr lang="en-US" i="1" dirty="0"/>
              <a:t>Ferra</a:t>
            </a:r>
            <a:r>
              <a:rPr lang="en-US" dirty="0"/>
              <a:t>, Loews Hollywood Hotel paid a bartender (Ferra) hourly wages as well as quarterly “nondiscretionary incentive payments,” defined as “payments for an employee’s work that are owed “pursuant to [a] prior contract, agreement, or promise,” not “determined at the sole discretion of the employer.” </a:t>
            </a:r>
          </a:p>
          <a:p>
            <a:pPr algn="just"/>
            <a:r>
              <a:rPr lang="en-US" b="1" dirty="0"/>
              <a:t>PRACTICE:</a:t>
            </a:r>
            <a:r>
              <a:rPr lang="en-US" dirty="0"/>
              <a:t>  If Ferra’s time record indicated she did not have a meal period, Loews automatically paid the employee an hour of pay at only the employee’s base hourly rate without factoring any remotely calculated quarterly incentive payments into that hourly rate. </a:t>
            </a:r>
          </a:p>
          <a:p>
            <a:pPr marL="0" indent="0">
              <a:buNone/>
            </a:pPr>
            <a:endParaRPr lang="en-US" dirty="0"/>
          </a:p>
        </p:txBody>
      </p:sp>
    </p:spTree>
    <p:extLst>
      <p:ext uri="{BB962C8B-B14F-4D97-AF65-F5344CB8AC3E}">
        <p14:creationId xmlns:p14="http://schemas.microsoft.com/office/powerpoint/2010/main" val="4084746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Hotel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a:bodyPr>
          <a:lstStyle/>
          <a:p>
            <a:pPr algn="just"/>
            <a:r>
              <a:rPr lang="en-US" b="1" dirty="0"/>
              <a:t>HOLDING:  </a:t>
            </a:r>
            <a:r>
              <a:rPr lang="en-US" dirty="0"/>
              <a:t>The Court overruled the appellate court and found no evidence that “regular rate of compensation” means hourly wages only, but rather, ruled that the phrase meant the regular rate used in calculating overtime compensation, which </a:t>
            </a:r>
            <a:r>
              <a:rPr lang="en-US"/>
              <a:t>has been defined </a:t>
            </a:r>
            <a:r>
              <a:rPr lang="en-US" dirty="0"/>
              <a:t>by law.</a:t>
            </a:r>
          </a:p>
          <a:p>
            <a:pPr marL="0" indent="0">
              <a:buNone/>
            </a:pPr>
            <a:endParaRPr lang="en-US" dirty="0"/>
          </a:p>
        </p:txBody>
      </p:sp>
    </p:spTree>
    <p:extLst>
      <p:ext uri="{BB962C8B-B14F-4D97-AF65-F5344CB8AC3E}">
        <p14:creationId xmlns:p14="http://schemas.microsoft.com/office/powerpoint/2010/main" val="3347298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Hotel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a:bodyPr>
          <a:lstStyle/>
          <a:p>
            <a:pPr marL="0" indent="0" algn="just">
              <a:buNone/>
            </a:pPr>
            <a:r>
              <a:rPr lang="en-US" b="1" dirty="0"/>
              <a:t>HOLDING:  </a:t>
            </a:r>
          </a:p>
          <a:p>
            <a:pPr algn="just"/>
            <a:r>
              <a:rPr lang="en-US" dirty="0"/>
              <a:t>For workers paid a guaranteed hourly rate plus an incentive bonus or piecework earnings for efficient performance, the “regular rate” is “greater . . . than the minimum base rate.”  Where “such bonuses are a normal and regular part of the worker’s income,” they are part of the regular rate. </a:t>
            </a:r>
          </a:p>
          <a:p>
            <a:pPr marL="0" indent="0" algn="just">
              <a:buNone/>
            </a:pPr>
            <a:endParaRPr lang="en-US" dirty="0"/>
          </a:p>
        </p:txBody>
      </p:sp>
    </p:spTree>
    <p:extLst>
      <p:ext uri="{BB962C8B-B14F-4D97-AF65-F5344CB8AC3E}">
        <p14:creationId xmlns:p14="http://schemas.microsoft.com/office/powerpoint/2010/main" val="210039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p:txBody>
          <a:bodyPr/>
          <a:lstStyle/>
          <a:p>
            <a:r>
              <a:rPr lang="en-US" dirty="0"/>
              <a:t>California Wage &amp; Hour Laws</a:t>
            </a:r>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931178" y="1300294"/>
            <a:ext cx="10422622" cy="4876669"/>
          </a:xfrm>
        </p:spPr>
        <p:txBody>
          <a:bodyPr>
            <a:normAutofit/>
          </a:bodyPr>
          <a:lstStyle/>
          <a:p>
            <a:pPr marL="0" indent="0">
              <a:buNone/>
            </a:pPr>
            <a:r>
              <a:rPr lang="en-US" i="1" dirty="0"/>
              <a:t>How are wage-and-hour laws created in California?</a:t>
            </a:r>
          </a:p>
          <a:p>
            <a:pPr marL="0" indent="0">
              <a:buNone/>
            </a:pPr>
            <a:endParaRPr lang="en-US" i="1" dirty="0"/>
          </a:p>
          <a:p>
            <a:pPr>
              <a:buFont typeface="Wingdings" panose="05000000000000000000" pitchFamily="2" charset="2"/>
              <a:buChar char="Ø"/>
            </a:pPr>
            <a:r>
              <a:rPr lang="en-US" dirty="0">
                <a:solidFill>
                  <a:srgbClr val="FF0000"/>
                </a:solidFill>
              </a:rPr>
              <a:t>California Labor Code (Legislature)</a:t>
            </a:r>
          </a:p>
          <a:p>
            <a:pPr>
              <a:buFont typeface="Wingdings" panose="05000000000000000000" pitchFamily="2" charset="2"/>
              <a:buChar char="Ø"/>
            </a:pPr>
            <a:r>
              <a:rPr lang="en-US" dirty="0">
                <a:solidFill>
                  <a:srgbClr val="FF0000"/>
                </a:solidFill>
              </a:rPr>
              <a:t>Industrial Welfare Commission Wage Order 7-2001 (Mercantile) and sometimes 4-2001 (Technicians).</a:t>
            </a:r>
          </a:p>
          <a:p>
            <a:pPr>
              <a:buFont typeface="Wingdings" panose="05000000000000000000" pitchFamily="2" charset="2"/>
              <a:buChar char="Ø"/>
            </a:pPr>
            <a:r>
              <a:rPr lang="en-US" dirty="0">
                <a:solidFill>
                  <a:srgbClr val="FF0000"/>
                </a:solidFill>
              </a:rPr>
              <a:t>Supreme Court / California Appellate Cases</a:t>
            </a:r>
          </a:p>
          <a:p>
            <a:pPr>
              <a:buFont typeface="Wingdings" panose="05000000000000000000" pitchFamily="2" charset="2"/>
              <a:buChar char="Ø"/>
            </a:pPr>
            <a:r>
              <a:rPr lang="en-US" dirty="0">
                <a:solidFill>
                  <a:srgbClr val="FF0000"/>
                </a:solidFill>
              </a:rPr>
              <a:t>Division of Labor Standards Enforcement (guidance)</a:t>
            </a:r>
          </a:p>
          <a:p>
            <a:pPr>
              <a:buFont typeface="Wingdings" panose="05000000000000000000" pitchFamily="2" charset="2"/>
              <a:buChar char="Ø"/>
            </a:pPr>
            <a:r>
              <a:rPr lang="en-US" dirty="0">
                <a:solidFill>
                  <a:srgbClr val="FF0000"/>
                </a:solidFill>
              </a:rPr>
              <a:t>Federal cases interpreting California Law (persuasive)</a:t>
            </a:r>
          </a:p>
        </p:txBody>
      </p:sp>
    </p:spTree>
    <p:extLst>
      <p:ext uri="{BB962C8B-B14F-4D97-AF65-F5344CB8AC3E}">
        <p14:creationId xmlns:p14="http://schemas.microsoft.com/office/powerpoint/2010/main" val="323300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Hotel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a:bodyPr>
          <a:lstStyle/>
          <a:p>
            <a:pPr marL="0" indent="0" algn="just">
              <a:buNone/>
            </a:pPr>
            <a:r>
              <a:rPr lang="en-US" b="1" dirty="0"/>
              <a:t>HOLDING:  </a:t>
            </a:r>
          </a:p>
          <a:p>
            <a:pPr algn="just"/>
            <a:r>
              <a:rPr lang="en-US" dirty="0"/>
              <a:t>Further, even if the incentive bonuses are often not determined or paid until weeks or even months after regular pay-days, the employer is not thereby excused from making the proper computation and payment.</a:t>
            </a:r>
          </a:p>
          <a:p>
            <a:pPr algn="just"/>
            <a:r>
              <a:rPr lang="en-US" dirty="0"/>
              <a:t>The law requires only that the employees receive a 50% premium (or 100% premium for double time) as soon as convenient or practicable under the circumstances.</a:t>
            </a:r>
          </a:p>
        </p:txBody>
      </p:sp>
    </p:spTree>
    <p:extLst>
      <p:ext uri="{BB962C8B-B14F-4D97-AF65-F5344CB8AC3E}">
        <p14:creationId xmlns:p14="http://schemas.microsoft.com/office/powerpoint/2010/main" val="50047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Hotel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a:bodyPr>
          <a:lstStyle/>
          <a:p>
            <a:pPr algn="just"/>
            <a:r>
              <a:rPr lang="en-US" dirty="0"/>
              <a:t>It follows that the regular rate must be calculated correctly or the one-hour premium may not be paid correctly, initially or as supplemented later for remotely paid bonuses.</a:t>
            </a:r>
          </a:p>
          <a:p>
            <a:pPr algn="just"/>
            <a:r>
              <a:rPr lang="en-US" dirty="0"/>
              <a:t>California law has special rules for calculating the regular rate for employees paid flat sum bonuses and non-exempt salaries.</a:t>
            </a:r>
          </a:p>
          <a:p>
            <a:pPr algn="just"/>
            <a:r>
              <a:rPr lang="en-US" dirty="0"/>
              <a:t>The one-hour premium for meal-rest-recovery period violations is due even if no overtime is owed in the pay period when the violation occurs.</a:t>
            </a:r>
          </a:p>
        </p:txBody>
      </p:sp>
    </p:spTree>
    <p:extLst>
      <p:ext uri="{BB962C8B-B14F-4D97-AF65-F5344CB8AC3E}">
        <p14:creationId xmlns:p14="http://schemas.microsoft.com/office/powerpoint/2010/main" val="81155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907122" y="410966"/>
            <a:ext cx="10377756" cy="713160"/>
          </a:xfrm>
        </p:spPr>
        <p:txBody>
          <a:bodyPr>
            <a:normAutofit fontScale="90000"/>
          </a:bodyPr>
          <a:lstStyle/>
          <a:p>
            <a:pPr algn="ctr"/>
            <a:br>
              <a:rPr lang="en-US" dirty="0"/>
            </a:br>
            <a:br>
              <a:rPr lang="en-US" dirty="0"/>
            </a:br>
            <a:br>
              <a:rPr lang="en-US" dirty="0"/>
            </a:br>
            <a:br>
              <a:rPr lang="en-US" sz="2700" dirty="0"/>
            </a:br>
            <a:r>
              <a:rPr lang="en-US" sz="4000" dirty="0"/>
              <a:t>Regular Rate Calculation:</a:t>
            </a:r>
            <a:br>
              <a:rPr lang="en-US" sz="4000"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976044" y="842481"/>
            <a:ext cx="5755751" cy="5443541"/>
          </a:xfrm>
        </p:spPr>
        <p:txBody>
          <a:bodyPr>
            <a:normAutofit/>
          </a:bodyPr>
          <a:lstStyle/>
          <a:p>
            <a:pPr marL="0" indent="0">
              <a:buNone/>
            </a:pPr>
            <a:endParaRPr lang="en-US" sz="5100" i="1" dirty="0"/>
          </a:p>
          <a:p>
            <a:pPr marL="0" indent="0">
              <a:buNone/>
            </a:pPr>
            <a:r>
              <a:rPr lang="en-US" dirty="0"/>
              <a:t>The FLSA Regular Rate:  regular rate for non-discretionary bonuses is typically calculated by dividing the bonus earned by all hours worked over the </a:t>
            </a:r>
            <a:r>
              <a:rPr lang="en-US" b="1" dirty="0"/>
              <a:t>performance period</a:t>
            </a:r>
            <a:r>
              <a:rPr lang="en-US" dirty="0"/>
              <a:t>, then paying overtime as 50% of that regular rate and double time as 100% of that rate.</a:t>
            </a:r>
          </a:p>
          <a:p>
            <a:endParaRPr lang="en-US" dirty="0"/>
          </a:p>
          <a:p>
            <a:pPr marL="0" indent="0">
              <a:buNone/>
            </a:pPr>
            <a:endParaRPr lang="en-US" dirty="0"/>
          </a:p>
          <a:p>
            <a:pPr marL="0" indent="0">
              <a:buNone/>
            </a:pPr>
            <a:endParaRPr lang="en-US" sz="2400" dirty="0"/>
          </a:p>
          <a:p>
            <a:pPr marL="0" lvl="0" indent="0">
              <a:buNone/>
            </a:pPr>
            <a:endParaRPr lang="en-US" sz="20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4163188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562E-BCAB-4ECD-BFA5-3A70F77F83AB}"/>
              </a:ext>
            </a:extLst>
          </p:cNvPr>
          <p:cNvSpPr>
            <a:spLocks noGrp="1"/>
          </p:cNvSpPr>
          <p:nvPr>
            <p:ph type="title"/>
          </p:nvPr>
        </p:nvSpPr>
        <p:spPr>
          <a:xfrm>
            <a:off x="695325" y="488951"/>
            <a:ext cx="10515600" cy="759000"/>
          </a:xfrm>
        </p:spPr>
        <p:txBody>
          <a:bodyPr>
            <a:normAutofit/>
          </a:bodyPr>
          <a:lstStyle/>
          <a:p>
            <a:pPr algn="ctr"/>
            <a:r>
              <a:rPr lang="en-US" sz="4000" dirty="0"/>
              <a:t>Regular Rate Calculation:</a:t>
            </a:r>
          </a:p>
        </p:txBody>
      </p:sp>
      <p:sp>
        <p:nvSpPr>
          <p:cNvPr id="3" name="Content Placeholder 2">
            <a:extLst>
              <a:ext uri="{FF2B5EF4-FFF2-40B4-BE49-F238E27FC236}">
                <a16:creationId xmlns:a16="http://schemas.microsoft.com/office/drawing/2014/main" id="{A1D1F0DC-6C3B-4402-BF8B-C50D40782ED2}"/>
              </a:ext>
            </a:extLst>
          </p:cNvPr>
          <p:cNvSpPr>
            <a:spLocks noGrp="1"/>
          </p:cNvSpPr>
          <p:nvPr>
            <p:ph idx="1"/>
          </p:nvPr>
        </p:nvSpPr>
        <p:spPr/>
        <p:txBody>
          <a:bodyPr>
            <a:normAutofit fontScale="92500" lnSpcReduction="10000"/>
          </a:bodyPr>
          <a:lstStyle/>
          <a:p>
            <a:pPr marL="0" indent="0" algn="just">
              <a:buNone/>
            </a:pPr>
            <a:r>
              <a:rPr lang="en-US" dirty="0">
                <a:solidFill>
                  <a:srgbClr val="FF0000"/>
                </a:solidFill>
              </a:rPr>
              <a:t>However, if more than one work week is involved in earning the bonus, there are two methods for calculating the regular rate:</a:t>
            </a:r>
          </a:p>
          <a:p>
            <a:pPr algn="just"/>
            <a:r>
              <a:rPr lang="en-US" dirty="0"/>
              <a:t>(1) If the bonus cannot be allocated among the workweeks in proportion to the amount of the bonus the employee actually earned each week, </a:t>
            </a:r>
            <a:r>
              <a:rPr lang="en-US" b="1" dirty="0"/>
              <a:t>the employer may assume that the employee earned an equal bonus amount each week of the period</a:t>
            </a:r>
            <a:r>
              <a:rPr lang="en-US" dirty="0"/>
              <a:t>; or </a:t>
            </a:r>
          </a:p>
          <a:p>
            <a:pPr algn="just"/>
            <a:r>
              <a:rPr lang="en-US" dirty="0"/>
              <a:t>(2) if there are circumstances would which make it inappropriate to assume equal bonus earnings for each workweek (such as production bonuses where unequal amounts are earned each week), </a:t>
            </a:r>
            <a:r>
              <a:rPr lang="en-US" b="1" dirty="0"/>
              <a:t>it may be “reasonable and equitable” to assume that the employee earned the same amount of bonus each hour of the pay period.  </a:t>
            </a:r>
            <a:r>
              <a:rPr lang="en-US" dirty="0"/>
              <a:t>29 CFR § 778.209(a-b).</a:t>
            </a:r>
          </a:p>
          <a:p>
            <a:endParaRPr lang="en-US" dirty="0"/>
          </a:p>
        </p:txBody>
      </p:sp>
    </p:spTree>
    <p:extLst>
      <p:ext uri="{BB962C8B-B14F-4D97-AF65-F5344CB8AC3E}">
        <p14:creationId xmlns:p14="http://schemas.microsoft.com/office/powerpoint/2010/main" val="298887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pPr algn="ctr"/>
            <a:br>
              <a:rPr lang="en-US" dirty="0"/>
            </a:br>
            <a:br>
              <a:rPr lang="en-US" dirty="0"/>
            </a:br>
            <a:br>
              <a:rPr lang="en-US" dirty="0"/>
            </a:br>
            <a:br>
              <a:rPr lang="en-US" dirty="0"/>
            </a:br>
            <a:r>
              <a:rPr lang="en-US" sz="4000" dirty="0"/>
              <a:t>Regular Rate Calculation: Flat Sum Bonuses:</a:t>
            </a:r>
            <a:br>
              <a:rPr lang="en-US" sz="3100" dirty="0"/>
            </a:br>
            <a:br>
              <a:rPr lang="en-US"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fontScale="62500" lnSpcReduction="20000"/>
          </a:bodyPr>
          <a:lstStyle/>
          <a:p>
            <a:r>
              <a:rPr lang="en-US" sz="3600" dirty="0"/>
              <a:t>California already treated salaried non-exempt employees different than federal law (/40).  The decision, </a:t>
            </a:r>
            <a:r>
              <a:rPr lang="en-US" sz="3600" i="1" dirty="0"/>
              <a:t>Alvarado v. Dart Container Corp</a:t>
            </a:r>
            <a:r>
              <a:rPr lang="en-US" sz="3600" dirty="0"/>
              <a:t>. (4 Cal.5th 542 - 2018), created a new formula for flat-sum bonuses (influenced by DLSE guidance).  </a:t>
            </a:r>
          </a:p>
          <a:p>
            <a:r>
              <a:rPr lang="en-US" sz="3600" dirty="0"/>
              <a:t>Analogizing to  the treatment of non-exempt salaries in California, the Court reasoned that flat-Sum Bonuses are not by their nature production driven, i.e., capable of increasing roughly as a function of hours worked including overtime:</a:t>
            </a:r>
          </a:p>
          <a:p>
            <a:endParaRPr lang="en-US" sz="3600" dirty="0"/>
          </a:p>
          <a:p>
            <a:pPr lvl="1">
              <a:buFont typeface="Wingdings" panose="05000000000000000000" pitchFamily="2" charset="2"/>
              <a:buChar char="v"/>
            </a:pPr>
            <a:r>
              <a:rPr lang="en-US" sz="3600" dirty="0"/>
              <a:t>Merit Bonuses</a:t>
            </a:r>
          </a:p>
          <a:p>
            <a:pPr lvl="1">
              <a:buFont typeface="Wingdings" panose="05000000000000000000" pitchFamily="2" charset="2"/>
              <a:buChar char="v"/>
            </a:pPr>
            <a:r>
              <a:rPr lang="en-US" sz="3600" dirty="0"/>
              <a:t>“Show Up Bonuses”</a:t>
            </a:r>
          </a:p>
          <a:p>
            <a:pPr lvl="1">
              <a:buFont typeface="Wingdings" panose="05000000000000000000" pitchFamily="2" charset="2"/>
              <a:buChar char="v"/>
            </a:pPr>
            <a:r>
              <a:rPr lang="en-US" sz="3600" dirty="0"/>
              <a:t>Seniority Bonuses</a:t>
            </a:r>
          </a:p>
          <a:p>
            <a:pPr lvl="1">
              <a:buFont typeface="Wingdings" panose="05000000000000000000" pitchFamily="2" charset="2"/>
              <a:buChar char="v"/>
            </a:pPr>
            <a:r>
              <a:rPr lang="en-US" sz="3600" dirty="0"/>
              <a:t>Customer Service Bonus</a:t>
            </a:r>
          </a:p>
          <a:p>
            <a:endParaRPr lang="en-US" dirty="0"/>
          </a:p>
          <a:p>
            <a:pPr marL="0" indent="0">
              <a:buNone/>
            </a:pPr>
            <a:endParaRPr lang="en-US" dirty="0"/>
          </a:p>
          <a:p>
            <a:pPr marL="0" indent="0">
              <a:buNone/>
            </a:pPr>
            <a:endParaRPr lang="en-US" sz="2400" dirty="0"/>
          </a:p>
          <a:p>
            <a:pPr marL="0" lvl="0" indent="0">
              <a:buNone/>
            </a:pPr>
            <a:endParaRPr lang="en-US" sz="20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255646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pPr algn="ctr"/>
            <a:br>
              <a:rPr lang="en-US" dirty="0"/>
            </a:br>
            <a:br>
              <a:rPr lang="en-US" dirty="0"/>
            </a:br>
            <a:br>
              <a:rPr lang="en-US" dirty="0"/>
            </a:br>
            <a:br>
              <a:rPr lang="en-US" sz="3100" dirty="0"/>
            </a:br>
            <a:r>
              <a:rPr lang="en-US" sz="4000" dirty="0"/>
              <a:t>Regular Rate Calculation: Flat Sum Bonuses:</a:t>
            </a:r>
            <a:br>
              <a:rPr lang="en-US" sz="3100" dirty="0"/>
            </a:br>
            <a:br>
              <a:rPr lang="en-US"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945222" y="934948"/>
            <a:ext cx="5786574" cy="5351073"/>
          </a:xfrm>
        </p:spPr>
        <p:txBody>
          <a:bodyPr>
            <a:normAutofit fontScale="77500" lnSpcReduction="20000"/>
          </a:bodyPr>
          <a:lstStyle/>
          <a:p>
            <a:pPr marL="0" indent="0">
              <a:buNone/>
            </a:pPr>
            <a:r>
              <a:rPr lang="en-US" u="sng" dirty="0"/>
              <a:t>The principle underlying the ruling:</a:t>
            </a:r>
          </a:p>
          <a:p>
            <a:r>
              <a:rPr lang="en-US" dirty="0"/>
              <a:t>When a flat bonus value is paid for reasons other than production, payable even if the employee works no overtime at all during the relevant pay period, the bonus is properly treated as if it were fully earned by only the non-overtime hours in the pay period, and therefore only non-overtime hours should be considered when calculating the bonus's per-hour value.</a:t>
            </a:r>
          </a:p>
          <a:p>
            <a:r>
              <a:rPr lang="en-US" dirty="0"/>
              <a:t>Adaptation required to regular rate base in excel calculator: </a:t>
            </a:r>
            <a:r>
              <a:rPr lang="en-US" u="sng" dirty="0"/>
              <a:t>adding pay supplement lines to populate base</a:t>
            </a:r>
            <a:r>
              <a:rPr lang="en-US" dirty="0"/>
              <a:t>.</a:t>
            </a:r>
          </a:p>
          <a:p>
            <a:r>
              <a:rPr lang="en-US" i="1" dirty="0"/>
              <a:t>Drafting Recommendation </a:t>
            </a:r>
            <a:r>
              <a:rPr lang="en-US" dirty="0"/>
              <a:t>– avoid flat sum complications by converting flat sum bonuses to production bonuses (e.g., commission rate bumps)</a:t>
            </a:r>
          </a:p>
          <a:p>
            <a:r>
              <a:rPr lang="en-US" i="1" dirty="0"/>
              <a:t>Note:  Oman v. Delta Airlines analysis</a:t>
            </a:r>
          </a:p>
          <a:p>
            <a:endParaRPr lang="en-US" dirty="0"/>
          </a:p>
          <a:p>
            <a:pPr marL="0" indent="0">
              <a:buNone/>
            </a:pPr>
            <a:endParaRPr lang="en-US" dirty="0"/>
          </a:p>
          <a:p>
            <a:pPr marL="0" indent="0">
              <a:buNone/>
            </a:pPr>
            <a:endParaRPr lang="en-US" sz="2400" dirty="0"/>
          </a:p>
          <a:p>
            <a:pPr marL="0" lvl="0" indent="0">
              <a:buNone/>
            </a:pPr>
            <a:endParaRPr lang="en-US" sz="20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1052774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pPr algn="ctr"/>
            <a:br>
              <a:rPr lang="en-US" dirty="0"/>
            </a:br>
            <a:br>
              <a:rPr lang="en-US" dirty="0"/>
            </a:br>
            <a:br>
              <a:rPr lang="en-US" dirty="0"/>
            </a:br>
            <a:br>
              <a:rPr lang="en-US" dirty="0"/>
            </a:br>
            <a:r>
              <a:rPr lang="en-US" sz="3100" dirty="0"/>
              <a:t>:</a:t>
            </a:r>
            <a:br>
              <a:rPr lang="en-US" sz="3100" dirty="0"/>
            </a:br>
            <a:r>
              <a:rPr lang="en-US" sz="4000" dirty="0"/>
              <a:t>Regular Rate Calculation: Flat Sum Bonuses:</a:t>
            </a:r>
            <a:br>
              <a:rPr lang="en-US" sz="3100" dirty="0"/>
            </a:br>
            <a:br>
              <a:rPr lang="en-US"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945222" y="934948"/>
            <a:ext cx="5786574" cy="5351073"/>
          </a:xfrm>
        </p:spPr>
        <p:txBody>
          <a:bodyPr>
            <a:normAutofit/>
          </a:bodyPr>
          <a:lstStyle/>
          <a:p>
            <a:r>
              <a:rPr lang="en-US" i="1" dirty="0"/>
              <a:t>Example:  </a:t>
            </a:r>
            <a:r>
              <a:rPr lang="en-US" dirty="0"/>
              <a:t>If an employee earns $20 per hour and works 50 hours in a week ($1,000), plus a flat sum bonus of $200 for the week based on superb quality control performance, for a total of $1,200, the regular rate is $25 (not $24) per hour.</a:t>
            </a:r>
          </a:p>
          <a:p>
            <a:r>
              <a:rPr lang="en-US" dirty="0"/>
              <a:t>Incorrect formula: $1,200 / 50 hrs.</a:t>
            </a:r>
          </a:p>
          <a:p>
            <a:r>
              <a:rPr lang="en-US" dirty="0"/>
              <a:t>Correct two-step formula:</a:t>
            </a:r>
          </a:p>
          <a:p>
            <a:r>
              <a:rPr lang="en-US" dirty="0"/>
              <a:t>1. $1,000 / 50 hrs. = $20</a:t>
            </a:r>
          </a:p>
          <a:p>
            <a:r>
              <a:rPr lang="en-US" dirty="0"/>
              <a:t>2. $200 / 40 hrs. = $5</a:t>
            </a:r>
          </a:p>
          <a:p>
            <a:endParaRPr lang="en-US" dirty="0"/>
          </a:p>
          <a:p>
            <a:pPr marL="0" indent="0">
              <a:buNone/>
            </a:pPr>
            <a:endParaRPr lang="en-US" dirty="0"/>
          </a:p>
          <a:p>
            <a:pPr marL="0" indent="0">
              <a:buNone/>
            </a:pPr>
            <a:endParaRPr lang="en-US" sz="2400" dirty="0"/>
          </a:p>
          <a:p>
            <a:pPr marL="0" lvl="0" indent="0">
              <a:buNone/>
            </a:pPr>
            <a:endParaRPr lang="en-US" sz="20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3653789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pPr algn="ctr"/>
            <a:br>
              <a:rPr lang="en-US" dirty="0"/>
            </a:br>
            <a:br>
              <a:rPr lang="en-US" dirty="0"/>
            </a:br>
            <a:br>
              <a:rPr lang="en-US" dirty="0"/>
            </a:br>
            <a:br>
              <a:rPr lang="en-US" dirty="0"/>
            </a:br>
            <a:br>
              <a:rPr lang="en-US" sz="3100" dirty="0"/>
            </a:br>
            <a:r>
              <a:rPr lang="en-US" sz="4000" dirty="0"/>
              <a:t>Regular Rate Calculation: </a:t>
            </a:r>
            <a:r>
              <a:rPr lang="en-US" sz="2700" dirty="0"/>
              <a:t>Salaried Non-Exempt:</a:t>
            </a:r>
            <a:br>
              <a:rPr lang="en-US" sz="3100" dirty="0"/>
            </a:br>
            <a:br>
              <a:rPr lang="en-US"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945222" y="934948"/>
            <a:ext cx="5786574" cy="5351073"/>
          </a:xfrm>
        </p:spPr>
        <p:txBody>
          <a:bodyPr>
            <a:normAutofit/>
          </a:bodyPr>
          <a:lstStyle/>
          <a:p>
            <a:pPr marL="0" indent="0">
              <a:buNone/>
            </a:pPr>
            <a:endParaRPr lang="en-US" u="sng" dirty="0"/>
          </a:p>
          <a:p>
            <a:pPr marL="0" indent="0">
              <a:buNone/>
            </a:pPr>
            <a:r>
              <a:rPr lang="en-US" dirty="0"/>
              <a:t>The regular rate for salaried non-exempt employees is calculated as 1/40</a:t>
            </a:r>
            <a:r>
              <a:rPr lang="en-US" baseline="30000" dirty="0"/>
              <a:t>th</a:t>
            </a:r>
            <a:r>
              <a:rPr lang="en-US" dirty="0"/>
              <a:t> of the equivalent weekly salary.</a:t>
            </a:r>
          </a:p>
          <a:p>
            <a:pPr marL="0" indent="0">
              <a:buNone/>
            </a:pPr>
            <a:r>
              <a:rPr lang="en-US" dirty="0"/>
              <a:t>Example: If non-exempt (or misclassified exempt) employee is paid a salary equivalent to $2,000 per week, then the regular rate is $50 per hour ($2,000 / 40 hours).</a:t>
            </a:r>
          </a:p>
          <a:p>
            <a:pPr marL="0" indent="0">
              <a:buNone/>
            </a:pPr>
            <a:endParaRPr lang="en-US" dirty="0"/>
          </a:p>
          <a:p>
            <a:pPr marL="0" indent="0">
              <a:buNone/>
            </a:pPr>
            <a:endParaRPr lang="en-US" sz="2400" dirty="0"/>
          </a:p>
          <a:p>
            <a:pPr marL="0" lvl="0" indent="0">
              <a:buNone/>
            </a:pPr>
            <a:endParaRPr lang="en-US" sz="20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336207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501A-B6CE-4FFC-967B-5F8B1AC4143A}"/>
              </a:ext>
            </a:extLst>
          </p:cNvPr>
          <p:cNvSpPr>
            <a:spLocks noGrp="1"/>
          </p:cNvSpPr>
          <p:nvPr>
            <p:ph type="title"/>
          </p:nvPr>
        </p:nvSpPr>
        <p:spPr/>
        <p:txBody>
          <a:bodyPr>
            <a:normAutofit/>
          </a:bodyPr>
          <a:lstStyle/>
          <a:p>
            <a:pPr algn="ctr"/>
            <a:r>
              <a:rPr lang="en-US" sz="3600" dirty="0"/>
              <a:t>Regular Rate Errors = Liability for Meal-Rest Period Premium Calculation</a:t>
            </a:r>
          </a:p>
        </p:txBody>
      </p:sp>
      <p:sp>
        <p:nvSpPr>
          <p:cNvPr id="3" name="Text Placeholder 2">
            <a:extLst>
              <a:ext uri="{FF2B5EF4-FFF2-40B4-BE49-F238E27FC236}">
                <a16:creationId xmlns:a16="http://schemas.microsoft.com/office/drawing/2014/main" id="{09A88CC2-290D-4A36-A8C4-B4A774F3E118}"/>
              </a:ext>
            </a:extLst>
          </p:cNvPr>
          <p:cNvSpPr>
            <a:spLocks noGrp="1"/>
          </p:cNvSpPr>
          <p:nvPr>
            <p:ph type="body" idx="1"/>
          </p:nvPr>
        </p:nvSpPr>
        <p:spPr/>
        <p:txBody>
          <a:bodyPr/>
          <a:lstStyle/>
          <a:p>
            <a:r>
              <a:rPr lang="en-US" dirty="0"/>
              <a:t>Minimum Wage / Statutory Pay</a:t>
            </a:r>
          </a:p>
        </p:txBody>
      </p:sp>
      <p:sp>
        <p:nvSpPr>
          <p:cNvPr id="4" name="Content Placeholder 3">
            <a:extLst>
              <a:ext uri="{FF2B5EF4-FFF2-40B4-BE49-F238E27FC236}">
                <a16:creationId xmlns:a16="http://schemas.microsoft.com/office/drawing/2014/main" id="{8A8D393B-F79F-4845-9A3A-F5FC3B8DB693}"/>
              </a:ext>
            </a:extLst>
          </p:cNvPr>
          <p:cNvSpPr>
            <a:spLocks noGrp="1"/>
          </p:cNvSpPr>
          <p:nvPr>
            <p:ph sz="half" idx="2"/>
          </p:nvPr>
        </p:nvSpPr>
        <p:spPr/>
        <p:txBody>
          <a:bodyPr>
            <a:normAutofit fontScale="85000" lnSpcReduction="20000"/>
          </a:bodyPr>
          <a:lstStyle/>
          <a:p>
            <a:r>
              <a:rPr lang="en-US" dirty="0"/>
              <a:t>Underpayment of minimum wage will impact regular rate since additional minimum wages will increase regular rate.</a:t>
            </a:r>
          </a:p>
          <a:p>
            <a:r>
              <a:rPr lang="en-US" dirty="0"/>
              <a:t>Underpayment of minimum wage will impact regular rate because rest-recovery period pay for on-clock time will be corrected, which increases the regular rate.. </a:t>
            </a:r>
          </a:p>
          <a:p>
            <a:r>
              <a:rPr lang="en-US" dirty="0"/>
              <a:t>If the meal premium is underpaid, the employer has violated Section 226.7.</a:t>
            </a:r>
          </a:p>
        </p:txBody>
      </p:sp>
      <p:sp>
        <p:nvSpPr>
          <p:cNvPr id="5" name="Text Placeholder 4">
            <a:extLst>
              <a:ext uri="{FF2B5EF4-FFF2-40B4-BE49-F238E27FC236}">
                <a16:creationId xmlns:a16="http://schemas.microsoft.com/office/drawing/2014/main" id="{9A0FE18E-E7F4-458F-9AA6-A3C2E1D5AC37}"/>
              </a:ext>
            </a:extLst>
          </p:cNvPr>
          <p:cNvSpPr>
            <a:spLocks noGrp="1"/>
          </p:cNvSpPr>
          <p:nvPr>
            <p:ph type="body" sz="quarter" idx="3"/>
          </p:nvPr>
        </p:nvSpPr>
        <p:spPr/>
        <p:txBody>
          <a:bodyPr/>
          <a:lstStyle/>
          <a:p>
            <a:r>
              <a:rPr lang="en-US" dirty="0"/>
              <a:t>(Overtime Calculation)</a:t>
            </a:r>
          </a:p>
        </p:txBody>
      </p:sp>
      <p:sp>
        <p:nvSpPr>
          <p:cNvPr id="6" name="Content Placeholder 5">
            <a:extLst>
              <a:ext uri="{FF2B5EF4-FFF2-40B4-BE49-F238E27FC236}">
                <a16:creationId xmlns:a16="http://schemas.microsoft.com/office/drawing/2014/main" id="{B375C44D-08A1-48C5-8CE3-209F12AD7189}"/>
              </a:ext>
            </a:extLst>
          </p:cNvPr>
          <p:cNvSpPr>
            <a:spLocks noGrp="1"/>
          </p:cNvSpPr>
          <p:nvPr>
            <p:ph sz="quarter" idx="4"/>
          </p:nvPr>
        </p:nvSpPr>
        <p:spPr/>
        <p:txBody>
          <a:bodyPr>
            <a:normAutofit fontScale="85000" lnSpcReduction="20000"/>
          </a:bodyPr>
          <a:lstStyle/>
          <a:p>
            <a:r>
              <a:rPr lang="en-US" dirty="0"/>
              <a:t>Underpayment of minimum wages will impact regular rate because, once corrected, additional overtime wages will be due, too.</a:t>
            </a:r>
          </a:p>
          <a:p>
            <a:r>
              <a:rPr lang="en-US" dirty="0"/>
              <a:t>Underpayment of minimum wage impacting rest-recovery pay, when corrected, will result in additional overtime wages being due, too.</a:t>
            </a:r>
          </a:p>
          <a:p>
            <a:endParaRPr lang="en-US" dirty="0"/>
          </a:p>
        </p:txBody>
      </p:sp>
    </p:spTree>
    <p:extLst>
      <p:ext uri="{BB962C8B-B14F-4D97-AF65-F5344CB8AC3E}">
        <p14:creationId xmlns:p14="http://schemas.microsoft.com/office/powerpoint/2010/main" val="727268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501A-B6CE-4FFC-967B-5F8B1AC4143A}"/>
              </a:ext>
            </a:extLst>
          </p:cNvPr>
          <p:cNvSpPr>
            <a:spLocks noGrp="1"/>
          </p:cNvSpPr>
          <p:nvPr>
            <p:ph type="title"/>
          </p:nvPr>
        </p:nvSpPr>
        <p:spPr/>
        <p:txBody>
          <a:bodyPr>
            <a:normAutofit/>
          </a:bodyPr>
          <a:lstStyle/>
          <a:p>
            <a:pPr algn="ctr"/>
            <a:r>
              <a:rPr lang="en-US" sz="3600" dirty="0"/>
              <a:t>Regular Rate (and Premium) Calculation: Multiple Pay Elements</a:t>
            </a:r>
          </a:p>
        </p:txBody>
      </p:sp>
      <p:sp>
        <p:nvSpPr>
          <p:cNvPr id="3" name="Text Placeholder 2">
            <a:extLst>
              <a:ext uri="{FF2B5EF4-FFF2-40B4-BE49-F238E27FC236}">
                <a16:creationId xmlns:a16="http://schemas.microsoft.com/office/drawing/2014/main" id="{09A88CC2-290D-4A36-A8C4-B4A774F3E118}"/>
              </a:ext>
            </a:extLst>
          </p:cNvPr>
          <p:cNvSpPr>
            <a:spLocks noGrp="1"/>
          </p:cNvSpPr>
          <p:nvPr>
            <p:ph type="body" idx="1"/>
          </p:nvPr>
        </p:nvSpPr>
        <p:spPr/>
        <p:txBody>
          <a:bodyPr/>
          <a:lstStyle/>
          <a:p>
            <a:r>
              <a:rPr lang="en-US" dirty="0"/>
              <a:t>Facts</a:t>
            </a:r>
          </a:p>
        </p:txBody>
      </p:sp>
      <p:sp>
        <p:nvSpPr>
          <p:cNvPr id="4" name="Content Placeholder 3">
            <a:extLst>
              <a:ext uri="{FF2B5EF4-FFF2-40B4-BE49-F238E27FC236}">
                <a16:creationId xmlns:a16="http://schemas.microsoft.com/office/drawing/2014/main" id="{8A8D393B-F79F-4845-9A3A-F5FC3B8DB693}"/>
              </a:ext>
            </a:extLst>
          </p:cNvPr>
          <p:cNvSpPr>
            <a:spLocks noGrp="1"/>
          </p:cNvSpPr>
          <p:nvPr>
            <p:ph sz="half" idx="2"/>
          </p:nvPr>
        </p:nvSpPr>
        <p:spPr/>
        <p:txBody>
          <a:bodyPr>
            <a:normAutofit fontScale="55000" lnSpcReduction="20000"/>
          </a:bodyPr>
          <a:lstStyle/>
          <a:p>
            <a:r>
              <a:rPr lang="en-US" sz="3300" dirty="0"/>
              <a:t>Sandy Armbandy is paid every week and earned an hourly rate of $20 per hour and worked 50 hours including 10 hours of overtime (=$1,000).</a:t>
            </a:r>
          </a:p>
          <a:p>
            <a:r>
              <a:rPr lang="en-US" sz="3300" dirty="0"/>
              <a:t>She was required to work through one meal period and paid a $27.50 premium</a:t>
            </a:r>
          </a:p>
          <a:p>
            <a:r>
              <a:rPr lang="en-US" sz="3300" dirty="0"/>
              <a:t>Plus, she is paid a $250 commission for the week. </a:t>
            </a:r>
          </a:p>
          <a:p>
            <a:r>
              <a:rPr lang="en-US" sz="3300" dirty="0"/>
              <a:t>Plus, she earned a flat sum bonus of $100 for a weekly quality award.   </a:t>
            </a:r>
          </a:p>
          <a:p>
            <a:r>
              <a:rPr lang="en-US" sz="3300" dirty="0"/>
              <a:t>Plus, she earned a </a:t>
            </a:r>
            <a:r>
              <a:rPr lang="en-US" sz="3300" u="sng" dirty="0"/>
              <a:t>monthly</a:t>
            </a:r>
            <a:r>
              <a:rPr lang="en-US" sz="3300" dirty="0"/>
              <a:t> performance bonus of $1,750 (unit bonus) and worked 170 hours for the month, with 20 hours of overtime.</a:t>
            </a:r>
          </a:p>
          <a:p>
            <a:pPr lvl="1"/>
            <a:r>
              <a:rPr lang="en-US" sz="2200" dirty="0"/>
              <a:t>NOTE:  Monthly Unit Bonus for Number 1 monthly volume sales with top quality rating.</a:t>
            </a:r>
          </a:p>
        </p:txBody>
      </p:sp>
      <p:sp>
        <p:nvSpPr>
          <p:cNvPr id="5" name="Text Placeholder 4">
            <a:extLst>
              <a:ext uri="{FF2B5EF4-FFF2-40B4-BE49-F238E27FC236}">
                <a16:creationId xmlns:a16="http://schemas.microsoft.com/office/drawing/2014/main" id="{9A0FE18E-E7F4-458F-9AA6-A3C2E1D5AC37}"/>
              </a:ext>
            </a:extLst>
          </p:cNvPr>
          <p:cNvSpPr>
            <a:spLocks noGrp="1"/>
          </p:cNvSpPr>
          <p:nvPr>
            <p:ph type="body" sz="quarter" idx="3"/>
          </p:nvPr>
        </p:nvSpPr>
        <p:spPr>
          <a:xfrm>
            <a:off x="6096000" y="1690688"/>
            <a:ext cx="5259388" cy="823912"/>
          </a:xfrm>
        </p:spPr>
        <p:txBody>
          <a:bodyPr/>
          <a:lstStyle/>
          <a:p>
            <a:r>
              <a:rPr lang="en-US" dirty="0"/>
              <a:t>Calculation</a:t>
            </a:r>
          </a:p>
        </p:txBody>
      </p:sp>
      <p:sp>
        <p:nvSpPr>
          <p:cNvPr id="6" name="Content Placeholder 5">
            <a:extLst>
              <a:ext uri="{FF2B5EF4-FFF2-40B4-BE49-F238E27FC236}">
                <a16:creationId xmlns:a16="http://schemas.microsoft.com/office/drawing/2014/main" id="{B375C44D-08A1-48C5-8CE3-209F12AD7189}"/>
              </a:ext>
            </a:extLst>
          </p:cNvPr>
          <p:cNvSpPr>
            <a:spLocks noGrp="1"/>
          </p:cNvSpPr>
          <p:nvPr>
            <p:ph sz="quarter" idx="4"/>
          </p:nvPr>
        </p:nvSpPr>
        <p:spPr/>
        <p:txBody>
          <a:bodyPr>
            <a:normAutofit fontScale="55000" lnSpcReduction="20000"/>
          </a:bodyPr>
          <a:lstStyle/>
          <a:p>
            <a:pPr marL="0" indent="0">
              <a:buNone/>
            </a:pPr>
            <a:r>
              <a:rPr lang="en-US" sz="3300" dirty="0">
                <a:solidFill>
                  <a:srgbClr val="FF0000"/>
                </a:solidFill>
              </a:rPr>
              <a:t>Known blended regular rate for the week ($27.50):</a:t>
            </a:r>
          </a:p>
          <a:p>
            <a:r>
              <a:rPr lang="en-US" sz="3300" dirty="0"/>
              <a:t>$1,000/50 = $20 per hour</a:t>
            </a:r>
          </a:p>
          <a:p>
            <a:r>
              <a:rPr lang="en-US" sz="3300" dirty="0"/>
              <a:t>$250/50 = $5.00 per hour</a:t>
            </a:r>
          </a:p>
          <a:p>
            <a:r>
              <a:rPr lang="en-US" sz="3300" dirty="0"/>
              <a:t>$100/40 non-overtime hours = $2.50</a:t>
            </a:r>
          </a:p>
          <a:p>
            <a:r>
              <a:rPr lang="en-US" sz="3300" dirty="0"/>
              <a:t>Overtime: $137.50 ($27.50 x 0.5 x 10)</a:t>
            </a:r>
          </a:p>
          <a:p>
            <a:pPr marL="0" indent="0">
              <a:buNone/>
            </a:pPr>
            <a:r>
              <a:rPr lang="en-US" sz="3300" dirty="0">
                <a:solidFill>
                  <a:srgbClr val="FF0000"/>
                </a:solidFill>
              </a:rPr>
              <a:t>Regular Rate for Monthly Bonus ($10.29)*</a:t>
            </a:r>
          </a:p>
          <a:p>
            <a:pPr marL="0" indent="0">
              <a:buNone/>
            </a:pPr>
            <a:r>
              <a:rPr lang="en-US" sz="3300" dirty="0"/>
              <a:t>$10.29 ($1,750 / 170) - In addition to her $27.50 meal premium, Sandy is entitled to a supplemental meal premium of $10.29, and overtime of $102.90 ($10.29 x 0.5 x 20).</a:t>
            </a:r>
          </a:p>
          <a:p>
            <a:pPr marL="0" indent="0">
              <a:buNone/>
            </a:pPr>
            <a:r>
              <a:rPr lang="en-US" dirty="0"/>
              <a:t>*NOTE: Monthly incentive also may warrant supplemental meal premium, sick pay, and rest period pay (if employee were paid by piece rate)</a:t>
            </a:r>
          </a:p>
        </p:txBody>
      </p:sp>
    </p:spTree>
    <p:extLst>
      <p:ext uri="{BB962C8B-B14F-4D97-AF65-F5344CB8AC3E}">
        <p14:creationId xmlns:p14="http://schemas.microsoft.com/office/powerpoint/2010/main" val="355437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br>
              <a:rPr lang="en-US" dirty="0"/>
            </a:br>
            <a:br>
              <a:rPr lang="en-US" dirty="0"/>
            </a:br>
            <a:r>
              <a:rPr lang="en-US" dirty="0"/>
              <a:t>Legal Developments in Employee Compensation</a:t>
            </a:r>
            <a:br>
              <a:rPr lang="en-US"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a:bodyPr>
          <a:lstStyle/>
          <a:p>
            <a:pPr marL="0" lvl="0" indent="0">
              <a:buNone/>
            </a:pPr>
            <a:endParaRPr lang="en-US" sz="2000" dirty="0"/>
          </a:p>
          <a:p>
            <a:pPr lvl="0"/>
            <a:r>
              <a:rPr lang="en-US" dirty="0"/>
              <a:t>Minimum Wage</a:t>
            </a:r>
          </a:p>
          <a:p>
            <a:pPr lvl="0"/>
            <a:r>
              <a:rPr lang="en-US" dirty="0"/>
              <a:t>Regular Rate </a:t>
            </a:r>
          </a:p>
          <a:p>
            <a:pPr lvl="1"/>
            <a:r>
              <a:rPr lang="en-US" dirty="0"/>
              <a:t>Overtime and Meal Period Premium</a:t>
            </a:r>
          </a:p>
          <a:p>
            <a:pPr lvl="1"/>
            <a:r>
              <a:rPr lang="en-US" dirty="0"/>
              <a:t>Flat Sum Bonuses and Non-Exempt Salaries.</a:t>
            </a:r>
          </a:p>
          <a:p>
            <a:pPr lvl="1"/>
            <a:r>
              <a:rPr lang="en-US" dirty="0"/>
              <a:t>Guarantees</a:t>
            </a:r>
          </a:p>
          <a:p>
            <a:pPr lvl="1"/>
            <a:r>
              <a:rPr lang="en-US" dirty="0"/>
              <a:t>Rest Period Time Compensation</a:t>
            </a:r>
          </a:p>
          <a:p>
            <a:pPr lvl="0"/>
            <a:r>
              <a:rPr lang="en-US" dirty="0"/>
              <a:t>Non-Productive Activity</a:t>
            </a:r>
          </a:p>
          <a:p>
            <a:pPr marL="0" lvl="0" indent="0">
              <a:buNone/>
            </a:pPr>
            <a:endParaRPr lang="en-US" sz="24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2042390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645A-4250-4C87-B566-FC1ACDE358C2}"/>
              </a:ext>
            </a:extLst>
          </p:cNvPr>
          <p:cNvSpPr>
            <a:spLocks noGrp="1"/>
          </p:cNvSpPr>
          <p:nvPr>
            <p:ph type="title"/>
          </p:nvPr>
        </p:nvSpPr>
        <p:spPr/>
        <p:txBody>
          <a:bodyPr>
            <a:normAutofit fontScale="90000"/>
          </a:bodyPr>
          <a:lstStyle/>
          <a:p>
            <a:pPr algn="ctr"/>
            <a:r>
              <a:rPr lang="en-US" dirty="0"/>
              <a:t>The Regular Rate has always been complicated</a:t>
            </a:r>
          </a:p>
        </p:txBody>
      </p:sp>
      <p:sp>
        <p:nvSpPr>
          <p:cNvPr id="3" name="Content Placeholder 2">
            <a:extLst>
              <a:ext uri="{FF2B5EF4-FFF2-40B4-BE49-F238E27FC236}">
                <a16:creationId xmlns:a16="http://schemas.microsoft.com/office/drawing/2014/main" id="{C67E59C4-F29E-4885-9D93-8A242F1F7B20}"/>
              </a:ext>
            </a:extLst>
          </p:cNvPr>
          <p:cNvSpPr>
            <a:spLocks noGrp="1"/>
          </p:cNvSpPr>
          <p:nvPr>
            <p:ph idx="1"/>
          </p:nvPr>
        </p:nvSpPr>
        <p:spPr/>
        <p:txBody>
          <a:bodyPr>
            <a:normAutofit fontScale="92500" lnSpcReduction="10000"/>
          </a:bodyPr>
          <a:lstStyle/>
          <a:p>
            <a:r>
              <a:rPr lang="en-US" dirty="0"/>
              <a:t>Ferra did not change the rules for the regular-rate calculation use for overtime pay, but only made clear that the meal-rest-recovery period calculation is one hour at the </a:t>
            </a:r>
            <a:r>
              <a:rPr lang="en-US" i="1" dirty="0"/>
              <a:t>regulate rate </a:t>
            </a:r>
            <a:r>
              <a:rPr lang="en-US" dirty="0"/>
              <a:t>that is used for overtime calculations.</a:t>
            </a:r>
          </a:p>
          <a:p>
            <a:r>
              <a:rPr lang="en-US" dirty="0"/>
              <a:t>The regular-rate calculation has always been potentially complicated (especially with many pay elements), although the burden was increased recently with the flat-sum bonus exception.</a:t>
            </a:r>
          </a:p>
          <a:p>
            <a:r>
              <a:rPr lang="en-US" dirty="0"/>
              <a:t>Employers nonetheless may desire to revise their pay systems so that the regular rate calculation is more simple (less elements).</a:t>
            </a:r>
          </a:p>
          <a:p>
            <a:r>
              <a:rPr lang="en-US" dirty="0"/>
              <a:t>Employers may desire to revise their pay systems so that the regular rate calculation is not delayed (no periodic bonuses beyond pay period.</a:t>
            </a:r>
          </a:p>
          <a:p>
            <a:endParaRPr lang="en-US" dirty="0"/>
          </a:p>
        </p:txBody>
      </p:sp>
    </p:spTree>
    <p:extLst>
      <p:ext uri="{BB962C8B-B14F-4D97-AF65-F5344CB8AC3E}">
        <p14:creationId xmlns:p14="http://schemas.microsoft.com/office/powerpoint/2010/main" val="891897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645A-4250-4C87-B566-FC1ACDE358C2}"/>
              </a:ext>
            </a:extLst>
          </p:cNvPr>
          <p:cNvSpPr>
            <a:spLocks noGrp="1"/>
          </p:cNvSpPr>
          <p:nvPr>
            <p:ph type="title"/>
          </p:nvPr>
        </p:nvSpPr>
        <p:spPr/>
        <p:txBody>
          <a:bodyPr>
            <a:normAutofit fontScale="90000"/>
          </a:bodyPr>
          <a:lstStyle/>
          <a:p>
            <a:pPr algn="ctr"/>
            <a:r>
              <a:rPr lang="en-US" dirty="0"/>
              <a:t>The Regular Rate has always been complicated</a:t>
            </a:r>
          </a:p>
        </p:txBody>
      </p:sp>
      <p:sp>
        <p:nvSpPr>
          <p:cNvPr id="3" name="Content Placeholder 2">
            <a:extLst>
              <a:ext uri="{FF2B5EF4-FFF2-40B4-BE49-F238E27FC236}">
                <a16:creationId xmlns:a16="http://schemas.microsoft.com/office/drawing/2014/main" id="{C67E59C4-F29E-4885-9D93-8A242F1F7B20}"/>
              </a:ext>
            </a:extLst>
          </p:cNvPr>
          <p:cNvSpPr>
            <a:spLocks noGrp="1"/>
          </p:cNvSpPr>
          <p:nvPr>
            <p:ph idx="1"/>
          </p:nvPr>
        </p:nvSpPr>
        <p:spPr/>
        <p:txBody>
          <a:bodyPr>
            <a:normAutofit/>
          </a:bodyPr>
          <a:lstStyle/>
          <a:p>
            <a:r>
              <a:rPr lang="en-US" dirty="0"/>
              <a:t>However, employers should first recognize that making a compensation system more simple may defeat other goals, such as sustained performance over multiple pay periods and other achievements that do not have a short performance span.</a:t>
            </a:r>
          </a:p>
          <a:p>
            <a:r>
              <a:rPr lang="en-US" dirty="0"/>
              <a:t>Employers should be familiar, in any event, with the rules that apply to periodic compensation and grace periods.</a:t>
            </a:r>
          </a:p>
          <a:p>
            <a:r>
              <a:rPr lang="en-US" dirty="0"/>
              <a:t>Although compensation errors should be corrected immediately, legal counsel should be consulted before making any significant changes to an employee’s pay structure.</a:t>
            </a:r>
          </a:p>
          <a:p>
            <a:endParaRPr lang="en-US" dirty="0"/>
          </a:p>
        </p:txBody>
      </p:sp>
    </p:spTree>
    <p:extLst>
      <p:ext uri="{BB962C8B-B14F-4D97-AF65-F5344CB8AC3E}">
        <p14:creationId xmlns:p14="http://schemas.microsoft.com/office/powerpoint/2010/main" val="3529670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r>
              <a:rPr lang="en-US" dirty="0"/>
              <a:t>Determining Structure Within Pay Cycles</a:t>
            </a: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lnSpcReduction="10000"/>
          </a:bodyPr>
          <a:lstStyle/>
          <a:p>
            <a:pPr marL="0" lvl="0" indent="0">
              <a:buNone/>
            </a:pPr>
            <a:endParaRPr lang="en-US" sz="2000" dirty="0"/>
          </a:p>
          <a:p>
            <a:pPr marL="0" lvl="0" indent="0">
              <a:buNone/>
            </a:pPr>
            <a:r>
              <a:rPr lang="en-US" sz="2400" u="sng" dirty="0"/>
              <a:t>Payment Deadline and Grace Periods</a:t>
            </a:r>
            <a:r>
              <a:rPr lang="en-US" sz="2400" dirty="0"/>
              <a:t>:</a:t>
            </a:r>
          </a:p>
          <a:p>
            <a:pPr marL="0" lvl="0" indent="0">
              <a:buNone/>
            </a:pPr>
            <a:r>
              <a:rPr lang="en-US" sz="2000" dirty="0"/>
              <a:t>(LC section 204)</a:t>
            </a:r>
          </a:p>
          <a:p>
            <a:pPr marL="0" lvl="0" indent="0">
              <a:buNone/>
            </a:pPr>
            <a:r>
              <a:rPr lang="en-US" sz="2400" i="1" dirty="0"/>
              <a:t>Default Semi-Monthly</a:t>
            </a:r>
          </a:p>
          <a:p>
            <a:pPr lvl="0">
              <a:buFont typeface="Wingdings" panose="05000000000000000000" pitchFamily="2" charset="2"/>
              <a:buChar char="v"/>
            </a:pPr>
            <a:r>
              <a:rPr lang="en-US" sz="2400" dirty="0"/>
              <a:t>1 – 15 (26th) (= 11 days)</a:t>
            </a:r>
          </a:p>
          <a:p>
            <a:pPr lvl="0">
              <a:buFont typeface="Wingdings" panose="05000000000000000000" pitchFamily="2" charset="2"/>
              <a:buChar char="v"/>
            </a:pPr>
            <a:r>
              <a:rPr lang="en-US" sz="2400" dirty="0"/>
              <a:t>16 – end of month (10th of following month) (= 10 days)</a:t>
            </a:r>
          </a:p>
          <a:p>
            <a:pPr marL="0" lvl="0" indent="0">
              <a:buNone/>
            </a:pPr>
            <a:r>
              <a:rPr lang="en-US" sz="2400" i="1" dirty="0"/>
              <a:t>Other: </a:t>
            </a:r>
          </a:p>
          <a:p>
            <a:pPr lvl="0">
              <a:buFont typeface="Wingdings" panose="05000000000000000000" pitchFamily="2" charset="2"/>
              <a:buChar char="v"/>
            </a:pPr>
            <a:r>
              <a:rPr lang="en-US" sz="2400" dirty="0"/>
              <a:t>weekly, biweekly, non-standard semi-monthly = 7 days</a:t>
            </a:r>
          </a:p>
          <a:p>
            <a:pPr>
              <a:buFont typeface="Wingdings" panose="05000000000000000000" pitchFamily="2" charset="2"/>
              <a:buChar char="v"/>
            </a:pPr>
            <a:r>
              <a:rPr lang="en-US" sz="2400" dirty="0">
                <a:highlight>
                  <a:srgbClr val="FFFF00"/>
                </a:highlight>
              </a:rPr>
              <a:t>One pay-period grace for non-scheduled overtime and semi-monthly rest-recovery period pay.</a:t>
            </a:r>
          </a:p>
          <a:p>
            <a:pPr marL="0" lvl="0" indent="0">
              <a:buNone/>
            </a:pPr>
            <a:endParaRPr lang="en-US" sz="24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2549251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r>
              <a:rPr lang="en-US" dirty="0"/>
              <a:t>Determining Structure Within Pay Cycles</a:t>
            </a: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38200" y="1182849"/>
            <a:ext cx="5876818" cy="5161895"/>
          </a:xfrm>
        </p:spPr>
        <p:txBody>
          <a:bodyPr>
            <a:normAutofit/>
          </a:bodyPr>
          <a:lstStyle/>
          <a:p>
            <a:pPr marL="0" lvl="0" indent="0">
              <a:buNone/>
            </a:pPr>
            <a:endParaRPr lang="en-US" sz="2000" dirty="0"/>
          </a:p>
          <a:p>
            <a:pPr marL="0" lvl="0" indent="0">
              <a:buNone/>
            </a:pPr>
            <a:r>
              <a:rPr lang="en-US" b="1" i="1" dirty="0"/>
              <a:t>What does Labor Code Section 204 regulate?</a:t>
            </a:r>
          </a:p>
          <a:p>
            <a:pPr marL="0" indent="0">
              <a:buNone/>
            </a:pPr>
            <a:r>
              <a:rPr lang="en-US" u="sng" dirty="0"/>
              <a:t>Answer:</a:t>
            </a:r>
          </a:p>
          <a:p>
            <a:pPr marL="0" indent="0">
              <a:buNone/>
            </a:pPr>
            <a:r>
              <a:rPr lang="en-US" dirty="0"/>
              <a:t>Frequency </a:t>
            </a:r>
            <a:r>
              <a:rPr lang="en-US" u="sng" dirty="0"/>
              <a:t>and</a:t>
            </a:r>
            <a:r>
              <a:rPr lang="en-US" dirty="0"/>
              <a:t> the deadline for full payment </a:t>
            </a:r>
          </a:p>
          <a:p>
            <a:pPr marL="0" indent="0">
              <a:buNone/>
            </a:pPr>
            <a:r>
              <a:rPr lang="en-US" i="1" dirty="0"/>
              <a:t>Oman v. Delta Airlines (2020)</a:t>
            </a:r>
          </a:p>
          <a:p>
            <a:pPr marL="0" indent="0">
              <a:buNone/>
            </a:pPr>
            <a:endParaRPr lang="en-US" i="1" dirty="0"/>
          </a:p>
          <a:p>
            <a:pPr marL="0" indent="0">
              <a:buNone/>
            </a:pPr>
            <a:r>
              <a:rPr lang="en-US" sz="2400" dirty="0">
                <a:solidFill>
                  <a:schemeClr val="accent6">
                    <a:lumMod val="50000"/>
                  </a:schemeClr>
                </a:solidFill>
              </a:rPr>
              <a:t>(Note:  Wrinkle on rounding cases?)</a:t>
            </a:r>
          </a:p>
          <a:p>
            <a:pPr marL="0" lvl="0" indent="0">
              <a:buNone/>
            </a:pPr>
            <a:endParaRPr lang="en-US" sz="24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4245902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r>
              <a:rPr lang="en-US" dirty="0"/>
              <a:t>Determining Structure Within Pay Cycles</a:t>
            </a: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fontScale="70000" lnSpcReduction="20000"/>
          </a:bodyPr>
          <a:lstStyle/>
          <a:p>
            <a:pPr marL="0" lvl="0" indent="0">
              <a:buNone/>
            </a:pPr>
            <a:endParaRPr lang="en-US" sz="2000" dirty="0"/>
          </a:p>
          <a:p>
            <a:pPr marL="0" lvl="0" indent="0">
              <a:buNone/>
            </a:pPr>
            <a:r>
              <a:rPr lang="en-US" u="sng" dirty="0"/>
              <a:t>Pay frequency limits </a:t>
            </a:r>
            <a:r>
              <a:rPr lang="en-US" sz="2400" dirty="0"/>
              <a:t>(LC section 204, et seq):</a:t>
            </a:r>
          </a:p>
          <a:p>
            <a:pPr marL="0" lvl="0" indent="0">
              <a:buNone/>
            </a:pPr>
            <a:endParaRPr lang="en-US" sz="2400" dirty="0"/>
          </a:p>
          <a:p>
            <a:pPr marL="514350" lvl="0" indent="-514350">
              <a:buFont typeface="+mj-lt"/>
              <a:buAutoNum type="arabicPeriod"/>
            </a:pPr>
            <a:r>
              <a:rPr lang="en-US" i="1" dirty="0"/>
              <a:t>Commissions</a:t>
            </a:r>
            <a:r>
              <a:rPr lang="en-US" dirty="0"/>
              <a:t> (LC section 204.1)</a:t>
            </a:r>
          </a:p>
          <a:p>
            <a:pPr lvl="0">
              <a:buFont typeface="Wingdings" panose="05000000000000000000" pitchFamily="2" charset="2"/>
              <a:buChar char="Ø"/>
            </a:pPr>
            <a:r>
              <a:rPr lang="en-US" dirty="0"/>
              <a:t>       </a:t>
            </a:r>
            <a:r>
              <a:rPr lang="en-US" sz="2400" dirty="0"/>
              <a:t>Dealerships (Monthly - Draws)</a:t>
            </a:r>
          </a:p>
          <a:p>
            <a:pPr lvl="0">
              <a:buFont typeface="Wingdings" panose="05000000000000000000" pitchFamily="2" charset="2"/>
              <a:buChar char="Ø"/>
            </a:pPr>
            <a:r>
              <a:rPr lang="en-US" sz="2400" dirty="0"/>
              <a:t>        Other (Semi-Monthly)</a:t>
            </a:r>
          </a:p>
          <a:p>
            <a:pPr marL="0" lvl="0" indent="0">
              <a:buNone/>
            </a:pPr>
            <a:r>
              <a:rPr lang="en-US" dirty="0"/>
              <a:t>2.    </a:t>
            </a:r>
            <a:r>
              <a:rPr lang="en-US" i="1" dirty="0"/>
              <a:t>Bonuses, Piece Rates</a:t>
            </a:r>
            <a:r>
              <a:rPr lang="en-US" dirty="0"/>
              <a:t> </a:t>
            </a:r>
            <a:r>
              <a:rPr lang="en-US" sz="2400" dirty="0"/>
              <a:t>(Measurement Period)</a:t>
            </a:r>
          </a:p>
          <a:p>
            <a:pPr lvl="0">
              <a:buFont typeface="Wingdings" panose="05000000000000000000" pitchFamily="2" charset="2"/>
              <a:buChar char="Ø"/>
            </a:pPr>
            <a:r>
              <a:rPr lang="en-US" sz="2400" dirty="0"/>
              <a:t>       Caveat – </a:t>
            </a:r>
            <a:r>
              <a:rPr lang="en-US" sz="2400" i="1" dirty="0"/>
              <a:t>Illegal Deferral</a:t>
            </a:r>
          </a:p>
          <a:p>
            <a:pPr lvl="0">
              <a:buFont typeface="Wingdings" panose="05000000000000000000" pitchFamily="2" charset="2"/>
              <a:buChar char="Ø"/>
            </a:pPr>
            <a:r>
              <a:rPr lang="en-US" sz="2400" i="1" dirty="0"/>
              <a:t>       Calculation Issues (LC 226.2)</a:t>
            </a:r>
          </a:p>
          <a:p>
            <a:pPr marL="514350" lvl="0" indent="-514350">
              <a:buAutoNum type="arabicPeriod" startAt="3"/>
            </a:pPr>
            <a:r>
              <a:rPr lang="en-US" i="1" dirty="0"/>
              <a:t>Base Wages </a:t>
            </a:r>
            <a:r>
              <a:rPr lang="en-US" sz="2400" dirty="0"/>
              <a:t>(Semi-Monthly)</a:t>
            </a:r>
          </a:p>
          <a:p>
            <a:pPr marL="514350" lvl="0" indent="-514350">
              <a:buAutoNum type="arabicPeriod" startAt="3"/>
            </a:pPr>
            <a:endParaRPr lang="en-US" sz="2400" dirty="0"/>
          </a:p>
          <a:p>
            <a:pPr marL="514350" lvl="0" indent="-514350">
              <a:spcBef>
                <a:spcPts val="0"/>
              </a:spcBef>
              <a:buAutoNum type="arabicPeriod" startAt="4"/>
            </a:pPr>
            <a:r>
              <a:rPr lang="en-US" i="1" dirty="0"/>
              <a:t>Salary and Guaran</a:t>
            </a:r>
            <a:r>
              <a:rPr lang="en-US" dirty="0"/>
              <a:t>tees </a:t>
            </a:r>
          </a:p>
          <a:p>
            <a:pPr marL="0" lvl="0" indent="0">
              <a:spcBef>
                <a:spcPts val="0"/>
              </a:spcBef>
              <a:buNone/>
            </a:pPr>
            <a:r>
              <a:rPr lang="en-US" sz="2400" dirty="0"/>
              <a:t>       (Up to Monthly, no later than 26</a:t>
            </a:r>
            <a:r>
              <a:rPr lang="en-US" sz="2400" baseline="30000" dirty="0"/>
              <a:t>th</a:t>
            </a:r>
            <a:r>
              <a:rPr lang="en-US" sz="2400" dirty="0"/>
              <a:t> Current)</a:t>
            </a:r>
          </a:p>
          <a:p>
            <a:pPr marL="0" lvl="0" indent="0">
              <a:spcBef>
                <a:spcPts val="0"/>
              </a:spcBef>
              <a:buNone/>
            </a:pPr>
            <a:endParaRPr lang="en-US" sz="2400" dirty="0"/>
          </a:p>
          <a:p>
            <a:pPr marL="0" lvl="0" indent="0">
              <a:buNone/>
            </a:pPr>
            <a:r>
              <a:rPr lang="en-US" dirty="0"/>
              <a:t>Note:  Behavioral: &gt;Frequency = $$</a:t>
            </a:r>
          </a:p>
          <a:p>
            <a:pPr marL="0" lvl="0" indent="0">
              <a:buNone/>
            </a:pPr>
            <a:r>
              <a:rPr lang="en-US" dirty="0"/>
              <a:t>          (</a:t>
            </a:r>
            <a:r>
              <a:rPr lang="en-US" sz="2400" dirty="0"/>
              <a:t>Post Reinforcement Lapse on Incentives)</a:t>
            </a:r>
          </a:p>
          <a:p>
            <a:pPr marL="0" lvl="0" indent="0">
              <a:buNone/>
            </a:pPr>
            <a:r>
              <a:rPr lang="en-US" dirty="0"/>
              <a:t>          PAGA penalties </a:t>
            </a:r>
            <a:r>
              <a:rPr lang="en-US" sz="2400" dirty="0"/>
              <a:t>(weekly tension)</a:t>
            </a:r>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475313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r>
              <a:rPr lang="en-US" sz="3600" dirty="0"/>
              <a:t>Use of Technology to facilitate regular-rate calculation.</a:t>
            </a: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lnSpcReduction="10000"/>
          </a:bodyPr>
          <a:lstStyle/>
          <a:p>
            <a:pPr marL="0" lvl="0" indent="0">
              <a:buNone/>
            </a:pPr>
            <a:endParaRPr lang="en-US" sz="2000" dirty="0"/>
          </a:p>
          <a:p>
            <a:pPr marL="0" indent="0">
              <a:buNone/>
            </a:pPr>
            <a:r>
              <a:rPr lang="en-US" i="1" dirty="0"/>
              <a:t>Excel Pay Calculators:</a:t>
            </a:r>
          </a:p>
          <a:p>
            <a:pPr marL="514350" lvl="0" indent="-514350">
              <a:buFont typeface="+mj-lt"/>
              <a:buAutoNum type="arabicPeriod"/>
            </a:pPr>
            <a:r>
              <a:rPr lang="en-US" dirty="0"/>
              <a:t>Commissions and Bonuses</a:t>
            </a:r>
          </a:p>
          <a:p>
            <a:pPr marL="514350" lvl="0" indent="-514350">
              <a:buFont typeface="+mj-lt"/>
              <a:buAutoNum type="arabicPeriod"/>
            </a:pPr>
            <a:r>
              <a:rPr lang="en-US" dirty="0"/>
              <a:t>Qualification for Exemptions</a:t>
            </a:r>
          </a:p>
          <a:p>
            <a:pPr marL="514350" lvl="0" indent="-514350">
              <a:buFont typeface="+mj-lt"/>
              <a:buAutoNum type="arabicPeriod"/>
            </a:pPr>
            <a:r>
              <a:rPr lang="en-US" dirty="0"/>
              <a:t>Rest Period Compensation (may involve monthly supplements)</a:t>
            </a:r>
          </a:p>
          <a:p>
            <a:pPr marL="514350" lvl="0" indent="-514350">
              <a:buFont typeface="+mj-lt"/>
              <a:buAutoNum type="arabicPeriod"/>
            </a:pPr>
            <a:r>
              <a:rPr lang="en-US" dirty="0"/>
              <a:t>Flat sum bonuses – nuanced pay supplements</a:t>
            </a:r>
          </a:p>
          <a:p>
            <a:pPr marL="514350" lvl="0" indent="-514350">
              <a:buFont typeface="+mj-lt"/>
              <a:buAutoNum type="arabicPeriod"/>
            </a:pPr>
            <a:r>
              <a:rPr lang="en-US" dirty="0"/>
              <a:t>Locked versus tool option</a:t>
            </a:r>
          </a:p>
          <a:p>
            <a:pPr marL="514350" lvl="0" indent="-514350">
              <a:buFont typeface="+mj-lt"/>
              <a:buAutoNum type="arabicPeriod"/>
            </a:pPr>
            <a:r>
              <a:rPr lang="en-US" dirty="0"/>
              <a:t>Locked versus open fields</a:t>
            </a:r>
          </a:p>
          <a:p>
            <a:pPr marL="514350" lvl="0" indent="-514350">
              <a:buFont typeface="+mj-lt"/>
              <a:buAutoNum type="arabicPeriod"/>
            </a:pPr>
            <a:r>
              <a:rPr lang="en-US" dirty="0"/>
              <a:t>Disclaimers</a:t>
            </a:r>
          </a:p>
          <a:p>
            <a:pPr marL="0" lvl="0" indent="0">
              <a:buNone/>
            </a:pPr>
            <a:endParaRPr lang="en-US" sz="24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85223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r>
              <a:rPr lang="en-US" sz="3600" dirty="0"/>
              <a:t>Use of Technology related to Regular-Rate Calculation</a:t>
            </a: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fontScale="85000" lnSpcReduction="20000"/>
          </a:bodyPr>
          <a:lstStyle/>
          <a:p>
            <a:pPr marL="0" lvl="0" indent="0">
              <a:buNone/>
            </a:pPr>
            <a:endParaRPr lang="en-US" sz="2000" dirty="0"/>
          </a:p>
          <a:p>
            <a:pPr marL="0" indent="0">
              <a:buNone/>
            </a:pPr>
            <a:r>
              <a:rPr lang="en-US" dirty="0"/>
              <a:t>Excel Pay Calculators:</a:t>
            </a:r>
          </a:p>
          <a:p>
            <a:pPr marL="0" indent="0">
              <a:buNone/>
            </a:pPr>
            <a:r>
              <a:rPr lang="en-US" i="1" dirty="0"/>
              <a:t>1. Benefits:</a:t>
            </a:r>
          </a:p>
          <a:p>
            <a:pPr lvl="0"/>
            <a:r>
              <a:rPr lang="en-US" dirty="0"/>
              <a:t>Great tool in employer planning and budgeting</a:t>
            </a:r>
          </a:p>
          <a:p>
            <a:pPr lvl="0"/>
            <a:r>
              <a:rPr lang="en-US" dirty="0"/>
              <a:t>Benefits to adjusting incentive pay rates or salary adjustments</a:t>
            </a:r>
          </a:p>
          <a:p>
            <a:pPr lvl="0"/>
            <a:r>
              <a:rPr lang="en-US" dirty="0"/>
              <a:t>Repeat business ensured</a:t>
            </a:r>
          </a:p>
          <a:p>
            <a:pPr marL="0" indent="0">
              <a:buNone/>
            </a:pPr>
            <a:r>
              <a:rPr lang="en-US" i="1" dirty="0"/>
              <a:t>2. Risks:</a:t>
            </a:r>
          </a:p>
          <a:p>
            <a:pPr lvl="0"/>
            <a:r>
              <a:rPr lang="en-US" dirty="0"/>
              <a:t>Employer alteration and innovation</a:t>
            </a:r>
          </a:p>
          <a:p>
            <a:pPr lvl="0"/>
            <a:r>
              <a:rPr lang="en-US" dirty="0"/>
              <a:t>Easier to establish PAGA and Class claims</a:t>
            </a:r>
          </a:p>
          <a:p>
            <a:pPr lvl="0"/>
            <a:r>
              <a:rPr lang="en-US" dirty="0"/>
              <a:t>Disentangling from administration</a:t>
            </a:r>
          </a:p>
          <a:p>
            <a:pPr lvl="0"/>
            <a:r>
              <a:rPr lang="en-US" dirty="0"/>
              <a:t>Disclaimers</a:t>
            </a:r>
          </a:p>
          <a:p>
            <a:pPr marL="0" lvl="0" indent="0">
              <a:buNone/>
            </a:pPr>
            <a:endParaRPr lang="en-US" sz="24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335380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pPr algn="ctr"/>
            <a:br>
              <a:rPr lang="en-US" dirty="0"/>
            </a:br>
            <a:br>
              <a:rPr lang="en-US" dirty="0"/>
            </a:br>
            <a:br>
              <a:rPr lang="en-US" dirty="0"/>
            </a:br>
            <a:br>
              <a:rPr lang="en-US" dirty="0"/>
            </a:br>
            <a:r>
              <a:rPr lang="en-US" sz="3100" dirty="0"/>
              <a:t>Legal Development implicating Regular Rate Calculation:</a:t>
            </a:r>
            <a:br>
              <a:rPr lang="en-US" sz="3100" dirty="0"/>
            </a:br>
            <a:r>
              <a:rPr lang="en-US" dirty="0"/>
              <a:t>Minimum Wage</a:t>
            </a:r>
            <a:br>
              <a:rPr lang="en-US" sz="3100" dirty="0"/>
            </a:br>
            <a:br>
              <a:rPr lang="en-US"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fontScale="92500" lnSpcReduction="20000"/>
          </a:bodyPr>
          <a:lstStyle/>
          <a:p>
            <a:r>
              <a:rPr lang="en-US" i="1" dirty="0"/>
              <a:t>Oman v. Delta Airlines</a:t>
            </a:r>
            <a:r>
              <a:rPr lang="en-US" dirty="0"/>
              <a:t> </a:t>
            </a:r>
            <a:r>
              <a:rPr lang="en-US" sz="2200" dirty="0"/>
              <a:t>(2020) 9 Cal.5</a:t>
            </a:r>
            <a:r>
              <a:rPr lang="en-US" sz="2200" baseline="30000" dirty="0"/>
              <a:t>th</a:t>
            </a:r>
            <a:r>
              <a:rPr lang="en-US" sz="2200" dirty="0"/>
              <a:t> 762 </a:t>
            </a:r>
          </a:p>
          <a:p>
            <a:r>
              <a:rPr lang="en-US" sz="2000" dirty="0"/>
              <a:t>Whether an activity-based pay system satisfies the minimum wage laws requires the following analysis:</a:t>
            </a:r>
          </a:p>
          <a:p>
            <a:pPr marL="0" lvl="0" indent="0">
              <a:buNone/>
            </a:pPr>
            <a:r>
              <a:rPr lang="en-US" sz="2000" dirty="0"/>
              <a:t>“For all hours worked, employees are entitled to the greater of (1) the amount guaranteed by contract for the specified task or period, or (2) the amount guaranteed by the minimum wage.”</a:t>
            </a:r>
          </a:p>
          <a:p>
            <a:pPr marL="0" lvl="0" indent="0">
              <a:buNone/>
            </a:pPr>
            <a:r>
              <a:rPr lang="en-US" sz="2000" dirty="0"/>
              <a:t>“Whether a particular compensation scheme complies with these obligations may be thought of as involving two separate inquiries.</a:t>
            </a:r>
          </a:p>
          <a:p>
            <a:pPr marL="0" lvl="0" indent="0">
              <a:buNone/>
            </a:pPr>
            <a:r>
              <a:rPr lang="en-US" sz="2000" dirty="0"/>
              <a:t>First, for each task or period covered by the contract, is the employee paid at or above the minimum wage?</a:t>
            </a:r>
          </a:p>
          <a:p>
            <a:pPr marL="0" lvl="0" indent="0">
              <a:buNone/>
            </a:pPr>
            <a:r>
              <a:rPr lang="en-US" sz="2000" dirty="0"/>
              <a:t>Second, are there other tasks or periods not covered by the contract, but within the definition of hours worked, for which at least the minimum wage should have been paid?”</a:t>
            </a:r>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
        <p:nvSpPr>
          <p:cNvPr id="3" name="Star: 5 Points 2">
            <a:extLst>
              <a:ext uri="{FF2B5EF4-FFF2-40B4-BE49-F238E27FC236}">
                <a16:creationId xmlns:a16="http://schemas.microsoft.com/office/drawing/2014/main" id="{7312D680-2994-41CA-AAC3-DE36E26E1602}"/>
              </a:ext>
            </a:extLst>
          </p:cNvPr>
          <p:cNvSpPr/>
          <p:nvPr/>
        </p:nvSpPr>
        <p:spPr>
          <a:xfrm>
            <a:off x="6929306" y="4479721"/>
            <a:ext cx="457200" cy="457200"/>
          </a:xfrm>
          <a:prstGeom prst="star5">
            <a:avLst>
              <a:gd name="adj" fmla="val 26566"/>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tar: 5 Points 5">
            <a:extLst>
              <a:ext uri="{FF2B5EF4-FFF2-40B4-BE49-F238E27FC236}">
                <a16:creationId xmlns:a16="http://schemas.microsoft.com/office/drawing/2014/main" id="{9277691C-8C35-40CF-9EF9-B9E6123DA6E8}"/>
              </a:ext>
            </a:extLst>
          </p:cNvPr>
          <p:cNvSpPr/>
          <p:nvPr/>
        </p:nvSpPr>
        <p:spPr>
          <a:xfrm>
            <a:off x="6929306" y="5356398"/>
            <a:ext cx="457200" cy="457200"/>
          </a:xfrm>
          <a:prstGeom prst="star5">
            <a:avLst>
              <a:gd name="adj" fmla="val 26566"/>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4118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pPr algn="ctr"/>
            <a:br>
              <a:rPr lang="en-US" dirty="0"/>
            </a:br>
            <a:br>
              <a:rPr lang="en-US" dirty="0"/>
            </a:br>
            <a:br>
              <a:rPr lang="en-US" dirty="0"/>
            </a:br>
            <a:br>
              <a:rPr lang="en-US" dirty="0"/>
            </a:br>
            <a:r>
              <a:rPr lang="en-US" sz="3100" dirty="0"/>
              <a:t>Legal Development implicating Regular Rate Calculation:</a:t>
            </a:r>
            <a:br>
              <a:rPr lang="en-US" sz="3100" dirty="0"/>
            </a:br>
            <a:r>
              <a:rPr lang="en-US" dirty="0"/>
              <a:t>Minimum Wage</a:t>
            </a:r>
            <a:br>
              <a:rPr lang="en-US" sz="3100" dirty="0"/>
            </a:br>
            <a:br>
              <a:rPr lang="en-US"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a:bodyPr>
          <a:lstStyle/>
          <a:p>
            <a:pPr marL="0" indent="0">
              <a:buNone/>
            </a:pPr>
            <a:r>
              <a:rPr lang="en-US" i="1" dirty="0"/>
              <a:t>Oman v. Delta Airlines</a:t>
            </a:r>
          </a:p>
          <a:p>
            <a:pPr marL="0" indent="0">
              <a:buNone/>
            </a:pPr>
            <a:r>
              <a:rPr lang="en-US" sz="2000" i="1" dirty="0"/>
              <a:t>In summary:</a:t>
            </a:r>
          </a:p>
          <a:p>
            <a:pPr marL="0" indent="0">
              <a:buNone/>
            </a:pPr>
            <a:r>
              <a:rPr lang="en-US" sz="2000" i="1" dirty="0"/>
              <a:t>Averaging Permitted for Covered Tasks or Periods</a:t>
            </a:r>
            <a:r>
              <a:rPr lang="en-US" sz="2000" dirty="0"/>
              <a:t>.  In determining whether contractual compensation satisfies the minimum wage, it is “generally” permissible to divide the contract pay by all time spent on tasks or periods covered by the contract.</a:t>
            </a:r>
          </a:p>
          <a:p>
            <a:pPr marL="0" indent="0">
              <a:buNone/>
            </a:pPr>
            <a:r>
              <a:rPr lang="en-US" sz="2000" i="1" dirty="0"/>
              <a:t>Unlawful Borrowing not Permitted</a:t>
            </a:r>
            <a:r>
              <a:rPr lang="en-US" sz="2000" dirty="0"/>
              <a:t>. It is not permissible to deflate contractual pay above the minimum wage to pay for tasks which are either not compensated at all or undercompensated less than the applicable minimum wage. </a:t>
            </a:r>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3187364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pPr algn="ctr"/>
            <a:br>
              <a:rPr lang="en-US" dirty="0"/>
            </a:br>
            <a:br>
              <a:rPr lang="en-US" dirty="0"/>
            </a:br>
            <a:br>
              <a:rPr lang="en-US" dirty="0"/>
            </a:br>
            <a:br>
              <a:rPr lang="en-US" dirty="0"/>
            </a:br>
            <a:r>
              <a:rPr lang="en-US" sz="3100" dirty="0"/>
              <a:t>Pay Plan Methods Create Potentially Complicated</a:t>
            </a:r>
            <a:br>
              <a:rPr lang="en-US" sz="3100" dirty="0"/>
            </a:br>
            <a:r>
              <a:rPr lang="en-US" sz="3100" dirty="0"/>
              <a:t>Regular Rate Calculations</a:t>
            </a:r>
            <a:br>
              <a:rPr lang="en-US" sz="3100" dirty="0"/>
            </a:br>
            <a:br>
              <a:rPr lang="en-US" dirty="0"/>
            </a:b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fontScale="62500" lnSpcReduction="20000"/>
          </a:bodyPr>
          <a:lstStyle/>
          <a:p>
            <a:pPr marL="0" indent="0">
              <a:buNone/>
            </a:pPr>
            <a:r>
              <a:rPr lang="en-US" sz="3800" i="1" dirty="0"/>
              <a:t>Pay Methodologies:</a:t>
            </a:r>
          </a:p>
          <a:p>
            <a:r>
              <a:rPr lang="en-US" dirty="0"/>
              <a:t>Fixed Hourly Rate</a:t>
            </a:r>
          </a:p>
          <a:p>
            <a:r>
              <a:rPr lang="en-US" dirty="0"/>
              <a:t>Multiple Fixed Hourly Rates (Blended Rates for overtime purposes)</a:t>
            </a:r>
          </a:p>
          <a:p>
            <a:r>
              <a:rPr lang="en-US" dirty="0"/>
              <a:t>Variable Hourly Rate (Prospective)</a:t>
            </a:r>
          </a:p>
          <a:p>
            <a:r>
              <a:rPr lang="en-US" dirty="0"/>
              <a:t>Variable Hourly Rate (Concurrent)</a:t>
            </a:r>
          </a:p>
          <a:p>
            <a:r>
              <a:rPr lang="en-US" dirty="0"/>
              <a:t>Non-Exempt Modified Piece Rate Only</a:t>
            </a:r>
          </a:p>
          <a:p>
            <a:r>
              <a:rPr lang="en-US" dirty="0"/>
              <a:t>Base Hourly Plus Fixed Piece Rate Element (Detached)</a:t>
            </a:r>
          </a:p>
          <a:p>
            <a:r>
              <a:rPr lang="en-US" dirty="0"/>
              <a:t>Base Hourly Plus Other Variable Production Bonus Element (Linked)</a:t>
            </a:r>
          </a:p>
          <a:p>
            <a:r>
              <a:rPr lang="en-US" dirty="0"/>
              <a:t>Base Hourly Plus Other Variable Production Bonus Element (Detached)</a:t>
            </a:r>
          </a:p>
          <a:p>
            <a:r>
              <a:rPr lang="en-US" dirty="0"/>
              <a:t>Non-Exempt Modified Commission Only</a:t>
            </a:r>
          </a:p>
          <a:p>
            <a:r>
              <a:rPr lang="en-US" dirty="0"/>
              <a:t>Base Hourly Plus Variable (e.g., Tiered) Commission Element</a:t>
            </a:r>
          </a:p>
          <a:p>
            <a:r>
              <a:rPr lang="en-US" dirty="0"/>
              <a:t>Base Hourly Plus Variable Bonus Element</a:t>
            </a:r>
          </a:p>
          <a:p>
            <a:r>
              <a:rPr lang="en-US" dirty="0"/>
              <a:t>Base Hourly Plus Mixed Incentive Elements</a:t>
            </a:r>
          </a:p>
          <a:p>
            <a:pPr marL="0" indent="0">
              <a:buNone/>
            </a:pPr>
            <a:endParaRPr lang="en-US" sz="2400" dirty="0"/>
          </a:p>
          <a:p>
            <a:pPr marL="0" lvl="0" indent="0">
              <a:buNone/>
            </a:pPr>
            <a:endParaRPr lang="en-US" sz="20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10592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r>
              <a:rPr lang="en-US" dirty="0"/>
              <a:t>What overtime is due in California?</a:t>
            </a: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fontScale="62500" lnSpcReduction="20000"/>
          </a:bodyPr>
          <a:lstStyle/>
          <a:p>
            <a:pPr marL="0" lvl="0" indent="0">
              <a:buNone/>
            </a:pPr>
            <a:endParaRPr lang="en-US" sz="2000" dirty="0"/>
          </a:p>
          <a:p>
            <a:pPr marL="0" lvl="0" indent="0">
              <a:buNone/>
            </a:pPr>
            <a:r>
              <a:rPr lang="en-US" sz="3800" dirty="0">
                <a:highlight>
                  <a:srgbClr val="FFFF00"/>
                </a:highlight>
                <a:latin typeface="Berlin Sans FB" panose="020E0602020502020306" pitchFamily="34" charset="0"/>
              </a:rPr>
              <a:t>Five overtime liability zones</a:t>
            </a:r>
            <a:r>
              <a:rPr lang="en-US" sz="3800" dirty="0">
                <a:latin typeface="Berlin Sans FB" panose="020E0602020502020306" pitchFamily="34" charset="0"/>
              </a:rPr>
              <a:t>:</a:t>
            </a:r>
          </a:p>
          <a:p>
            <a:pPr marL="0" lvl="0" indent="0">
              <a:buNone/>
            </a:pPr>
            <a:r>
              <a:rPr lang="en-US" sz="3400" dirty="0"/>
              <a:t>If Employee is not exempt, in addition to Employee’s base incentive pay, Employee will be paid an overtime premium at half (½) Employee’s incentive regular rate times all hours worked over eight (8) in a day, or forty (40) in a week (whichever is greater), during the pay period, and for the first eight (8) hours worked on the seventh (7th) consecutive day of work in any work week during the pay period.  </a:t>
            </a:r>
          </a:p>
          <a:p>
            <a:pPr marL="0" lvl="0" indent="0">
              <a:buNone/>
            </a:pPr>
            <a:r>
              <a:rPr lang="en-US" sz="3400" dirty="0"/>
              <a:t>If applicable, double time is paid at Employee’s full regular incentive rate for all hours worked over twelve (12) on any work day during the pay period, or all hours worked over eighth (8) on the seventh  (7th) consecutive day of work in any work week in the pay period.  Overtime on monthly bonuses </a:t>
            </a:r>
            <a:r>
              <a:rPr lang="en-US" sz="3400" dirty="0">
                <a:highlight>
                  <a:srgbClr val="FFFF00"/>
                </a:highlight>
              </a:rPr>
              <a:t>and supplements related to monthly bonuses,</a:t>
            </a:r>
            <a:r>
              <a:rPr lang="en-US" sz="3400" dirty="0"/>
              <a:t> if applicable, should be paid promptly on a pay date no later than the 10</a:t>
            </a:r>
            <a:r>
              <a:rPr lang="en-US" sz="3400" baseline="30000" dirty="0"/>
              <a:t>th</a:t>
            </a:r>
            <a:r>
              <a:rPr lang="en-US" sz="3400" dirty="0"/>
              <a:t> of the following month.</a:t>
            </a:r>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2051857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4B3E-0D93-4C9B-ADD5-24BE752DFDDC}"/>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B6401EC2-0FFF-461E-80EA-927207D52269}"/>
              </a:ext>
            </a:extLst>
          </p:cNvPr>
          <p:cNvSpPr>
            <a:spLocks noGrp="1"/>
          </p:cNvSpPr>
          <p:nvPr>
            <p:ph idx="1"/>
          </p:nvPr>
        </p:nvSpPr>
        <p:spPr/>
        <p:txBody>
          <a:bodyPr>
            <a:normAutofit fontScale="92500" lnSpcReduction="20000"/>
          </a:bodyPr>
          <a:lstStyle/>
          <a:p>
            <a:r>
              <a:rPr lang="en-US" dirty="0"/>
              <a:t>Calculation of the regular rate can be very complex, with many derivative compliance consequences and related landmines for violations and PAGA lawsuits.</a:t>
            </a:r>
          </a:p>
          <a:p>
            <a:r>
              <a:rPr lang="en-US" dirty="0"/>
              <a:t>Incorrect regular rate calculations can lead to government audits and lawsuits tied to meal, rest, and recovery period violations.</a:t>
            </a:r>
          </a:p>
          <a:p>
            <a:r>
              <a:rPr lang="en-US" dirty="0"/>
              <a:t>Employers should not forget to investigate meal-rest-recovery period violations to avoid having to pay meal period premiums.</a:t>
            </a:r>
          </a:p>
          <a:p>
            <a:r>
              <a:rPr lang="en-US" dirty="0"/>
              <a:t>Employers should conduct internal audits, among other things, to determine payroll issues related to meal-rest-recovery periods, minimum wage, and calculation of overtime.</a:t>
            </a:r>
          </a:p>
          <a:p>
            <a:r>
              <a:rPr lang="en-US" dirty="0"/>
              <a:t>Employers using incorrect procedures to calculate the regular rate or the meal-rest-recovery premium should seek legal counsel to address exposure and resolution.</a:t>
            </a:r>
          </a:p>
        </p:txBody>
      </p:sp>
    </p:spTree>
    <p:extLst>
      <p:ext uri="{BB962C8B-B14F-4D97-AF65-F5344CB8AC3E}">
        <p14:creationId xmlns:p14="http://schemas.microsoft.com/office/powerpoint/2010/main" val="5830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D00F6AC-0F57-4828-83CF-3EEF8F27511B}"/>
              </a:ext>
            </a:extLst>
          </p:cNvPr>
          <p:cNvSpPr/>
          <p:nvPr/>
        </p:nvSpPr>
        <p:spPr>
          <a:xfrm>
            <a:off x="0" y="694944"/>
            <a:ext cx="12192000" cy="3630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2C339AD-5FE3-40C5-A098-B7F280691F62}"/>
              </a:ext>
            </a:extLst>
          </p:cNvPr>
          <p:cNvPicPr>
            <a:picLocks noChangeAspect="1"/>
          </p:cNvPicPr>
          <p:nvPr/>
        </p:nvPicPr>
        <p:blipFill>
          <a:blip r:embed="rId2"/>
          <a:stretch>
            <a:fillRect/>
          </a:stretch>
        </p:blipFill>
        <p:spPr>
          <a:xfrm>
            <a:off x="1081592" y="1241665"/>
            <a:ext cx="1191165" cy="1331757"/>
          </a:xfrm>
          <a:prstGeom prst="rect">
            <a:avLst/>
          </a:prstGeom>
        </p:spPr>
      </p:pic>
      <p:sp>
        <p:nvSpPr>
          <p:cNvPr id="19" name="Rectangle 18">
            <a:extLst>
              <a:ext uri="{FF2B5EF4-FFF2-40B4-BE49-F238E27FC236}">
                <a16:creationId xmlns:a16="http://schemas.microsoft.com/office/drawing/2014/main" id="{28AD3468-BBCF-4D9A-9D93-018481597E30}"/>
              </a:ext>
            </a:extLst>
          </p:cNvPr>
          <p:cNvSpPr/>
          <p:nvPr/>
        </p:nvSpPr>
        <p:spPr>
          <a:xfrm>
            <a:off x="0" y="694944"/>
            <a:ext cx="76449" cy="36301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C08EBF-5F00-42E6-8A9C-CC5E0A240DFC}"/>
              </a:ext>
            </a:extLst>
          </p:cNvPr>
          <p:cNvSpPr txBox="1"/>
          <p:nvPr/>
        </p:nvSpPr>
        <p:spPr>
          <a:xfrm>
            <a:off x="10145741" y="6393845"/>
            <a:ext cx="1954819" cy="261610"/>
          </a:xfrm>
          <a:prstGeom prst="rect">
            <a:avLst/>
          </a:prstGeom>
          <a:noFill/>
        </p:spPr>
        <p:txBody>
          <a:bodyPr wrap="square" rtlCol="0">
            <a:spAutoFit/>
          </a:bodyPr>
          <a:lstStyle/>
          <a:p>
            <a:r>
              <a:rPr lang="en-US" sz="1100" dirty="0">
                <a:solidFill>
                  <a:srgbClr val="C00000"/>
                </a:solidFill>
                <a:latin typeface="Arial" panose="020B0604020202020204" pitchFamily="34" charset="0"/>
                <a:cs typeface="Arial" panose="020B0604020202020204" pitchFamily="34" charset="0"/>
              </a:rPr>
              <a:t>fisherphillips.com</a:t>
            </a:r>
          </a:p>
        </p:txBody>
      </p:sp>
      <p:pic>
        <p:nvPicPr>
          <p:cNvPr id="3" name="Picture 2">
            <a:extLst>
              <a:ext uri="{FF2B5EF4-FFF2-40B4-BE49-F238E27FC236}">
                <a16:creationId xmlns:a16="http://schemas.microsoft.com/office/drawing/2014/main" id="{5655DF72-F12C-446C-A728-E7CAF92A31F2}"/>
              </a:ext>
            </a:extLst>
          </p:cNvPr>
          <p:cNvPicPr>
            <a:picLocks noChangeAspect="1"/>
          </p:cNvPicPr>
          <p:nvPr/>
        </p:nvPicPr>
        <p:blipFill>
          <a:blip r:embed="rId3"/>
          <a:stretch>
            <a:fillRect/>
          </a:stretch>
        </p:blipFill>
        <p:spPr>
          <a:xfrm>
            <a:off x="896713" y="2801562"/>
            <a:ext cx="2459017" cy="773742"/>
          </a:xfrm>
          <a:prstGeom prst="rect">
            <a:avLst/>
          </a:prstGeom>
        </p:spPr>
      </p:pic>
      <p:pic>
        <p:nvPicPr>
          <p:cNvPr id="21" name="Picture 20">
            <a:extLst>
              <a:ext uri="{FF2B5EF4-FFF2-40B4-BE49-F238E27FC236}">
                <a16:creationId xmlns:a16="http://schemas.microsoft.com/office/drawing/2014/main" id="{AEFC88BA-8DA0-4A2D-AD1D-A275AD82408F}"/>
              </a:ext>
            </a:extLst>
          </p:cNvPr>
          <p:cNvPicPr>
            <a:picLocks noChangeAspect="1"/>
          </p:cNvPicPr>
          <p:nvPr/>
        </p:nvPicPr>
        <p:blipFill>
          <a:blip r:embed="rId4"/>
          <a:stretch>
            <a:fillRect/>
          </a:stretch>
        </p:blipFill>
        <p:spPr>
          <a:xfrm>
            <a:off x="6953097" y="2710950"/>
            <a:ext cx="4366564" cy="1678770"/>
          </a:xfrm>
          <a:prstGeom prst="rect">
            <a:avLst/>
          </a:prstGeom>
        </p:spPr>
      </p:pic>
    </p:spTree>
    <p:extLst>
      <p:ext uri="{BB962C8B-B14F-4D97-AF65-F5344CB8AC3E}">
        <p14:creationId xmlns:p14="http://schemas.microsoft.com/office/powerpoint/2010/main" val="3722775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741E4CE-AA23-4A4C-A239-400AE24FE77C}"/>
              </a:ext>
            </a:extLst>
          </p:cNvPr>
          <p:cNvSpPr/>
          <p:nvPr/>
        </p:nvSpPr>
        <p:spPr>
          <a:xfrm>
            <a:off x="0" y="694944"/>
            <a:ext cx="12192000" cy="3630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D9D7649-054A-40F0-8062-F5FD35D3A0BC}"/>
              </a:ext>
            </a:extLst>
          </p:cNvPr>
          <p:cNvPicPr>
            <a:picLocks noChangeAspect="1"/>
          </p:cNvPicPr>
          <p:nvPr/>
        </p:nvPicPr>
        <p:blipFill>
          <a:blip r:embed="rId2"/>
          <a:stretch>
            <a:fillRect/>
          </a:stretch>
        </p:blipFill>
        <p:spPr>
          <a:xfrm>
            <a:off x="896714" y="2881690"/>
            <a:ext cx="2459016" cy="773742"/>
          </a:xfrm>
          <a:prstGeom prst="rect">
            <a:avLst/>
          </a:prstGeom>
        </p:spPr>
      </p:pic>
      <p:sp>
        <p:nvSpPr>
          <p:cNvPr id="11" name="TextBox 10">
            <a:extLst>
              <a:ext uri="{FF2B5EF4-FFF2-40B4-BE49-F238E27FC236}">
                <a16:creationId xmlns:a16="http://schemas.microsoft.com/office/drawing/2014/main" id="{641FB654-7D11-4773-A628-DDB42FCEDF08}"/>
              </a:ext>
            </a:extLst>
          </p:cNvPr>
          <p:cNvSpPr txBox="1"/>
          <p:nvPr/>
        </p:nvSpPr>
        <p:spPr>
          <a:xfrm>
            <a:off x="983209" y="4664941"/>
            <a:ext cx="2579095" cy="1223861"/>
          </a:xfrm>
          <a:prstGeom prst="rect">
            <a:avLst/>
          </a:prstGeom>
          <a:noFill/>
        </p:spPr>
        <p:txBody>
          <a:bodyPr wrap="square" rtlCol="0">
            <a:spAutoFit/>
          </a:bodyPr>
          <a:lstStyle/>
          <a:p>
            <a:pPr algn="ctr">
              <a:lnSpc>
                <a:spcPts val="1800"/>
              </a:lnSpc>
            </a:pPr>
            <a:r>
              <a:rPr lang="en-US" b="1" dirty="0">
                <a:latin typeface="Arial" panose="020B0604020202020204" pitchFamily="34" charset="0"/>
                <a:cs typeface="Arial" panose="020B0604020202020204" pitchFamily="34" charset="0"/>
              </a:rPr>
              <a:t>John K. Skousen</a:t>
            </a:r>
          </a:p>
          <a:p>
            <a:pPr algn="ctr">
              <a:lnSpc>
                <a:spcPts val="1800"/>
              </a:lnSpc>
            </a:pPr>
            <a:r>
              <a:rPr lang="en-US" sz="1200" b="1" dirty="0">
                <a:latin typeface="Arial" panose="020B0604020202020204" pitchFamily="34" charset="0"/>
                <a:cs typeface="Arial" panose="020B0604020202020204" pitchFamily="34" charset="0"/>
              </a:rPr>
              <a:t>714-658-3776</a:t>
            </a:r>
          </a:p>
          <a:p>
            <a:pPr algn="ctr">
              <a:lnSpc>
                <a:spcPts val="1800"/>
              </a:lnSpc>
            </a:pPr>
            <a:r>
              <a:rPr lang="en-US" sz="1200" b="1" dirty="0">
                <a:latin typeface="Arial" panose="020B0604020202020204" pitchFamily="34" charset="0"/>
                <a:cs typeface="Arial" panose="020B0604020202020204" pitchFamily="34" charset="0"/>
              </a:rPr>
              <a:t>jskousen@fisherphillips.com</a:t>
            </a:r>
          </a:p>
          <a:p>
            <a:pPr algn="ctr">
              <a:lnSpc>
                <a:spcPts val="1800"/>
              </a:lnSpc>
            </a:pPr>
            <a:r>
              <a:rPr lang="en-US" sz="1200" b="1" dirty="0">
                <a:latin typeface="Arial" panose="020B0604020202020204" pitchFamily="34" charset="0"/>
                <a:cs typeface="Arial" panose="020B0604020202020204" pitchFamily="34" charset="0"/>
              </a:rPr>
              <a:t>Fisher Phillips LLP</a:t>
            </a:r>
          </a:p>
          <a:p>
            <a:pPr algn="ctr">
              <a:lnSpc>
                <a:spcPts val="1800"/>
              </a:lnSpc>
            </a:pPr>
            <a:r>
              <a:rPr lang="en-US" sz="1200" b="1" dirty="0">
                <a:latin typeface="Arial" panose="020B0604020202020204" pitchFamily="34" charset="0"/>
                <a:cs typeface="Arial" panose="020B0604020202020204" pitchFamily="34" charset="0"/>
              </a:rPr>
              <a:t>Irvine-Dallas</a:t>
            </a:r>
            <a:endParaRPr lang="en-US" sz="1200" dirty="0">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AE6035B5-E0BB-4423-9DCE-A3868B886B2B}"/>
              </a:ext>
            </a:extLst>
          </p:cNvPr>
          <p:cNvPicPr>
            <a:picLocks noChangeAspect="1"/>
          </p:cNvPicPr>
          <p:nvPr/>
        </p:nvPicPr>
        <p:blipFill>
          <a:blip r:embed="rId3"/>
          <a:stretch>
            <a:fillRect/>
          </a:stretch>
        </p:blipFill>
        <p:spPr>
          <a:xfrm>
            <a:off x="1081592" y="1241665"/>
            <a:ext cx="1191165" cy="1331757"/>
          </a:xfrm>
          <a:prstGeom prst="rect">
            <a:avLst/>
          </a:prstGeom>
        </p:spPr>
      </p:pic>
      <p:sp>
        <p:nvSpPr>
          <p:cNvPr id="25" name="Rectangle 24">
            <a:extLst>
              <a:ext uri="{FF2B5EF4-FFF2-40B4-BE49-F238E27FC236}">
                <a16:creationId xmlns:a16="http://schemas.microsoft.com/office/drawing/2014/main" id="{1BD77BB7-7233-43D8-BCE5-C78B01B51303}"/>
              </a:ext>
            </a:extLst>
          </p:cNvPr>
          <p:cNvSpPr/>
          <p:nvPr/>
        </p:nvSpPr>
        <p:spPr>
          <a:xfrm>
            <a:off x="0" y="694944"/>
            <a:ext cx="76449" cy="3630168"/>
          </a:xfrm>
          <a:prstGeom prst="rect">
            <a:avLst/>
          </a:prstGeom>
          <a:solidFill>
            <a:srgbClr val="E3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1FC12CC-89FB-4095-9F57-E02C53C75939}"/>
              </a:ext>
            </a:extLst>
          </p:cNvPr>
          <p:cNvSpPr txBox="1"/>
          <p:nvPr/>
        </p:nvSpPr>
        <p:spPr>
          <a:xfrm>
            <a:off x="10145741" y="6393845"/>
            <a:ext cx="1954819" cy="261610"/>
          </a:xfrm>
          <a:prstGeom prst="rect">
            <a:avLst/>
          </a:prstGeom>
          <a:noFill/>
        </p:spPr>
        <p:txBody>
          <a:bodyPr wrap="square" rtlCol="0">
            <a:spAutoFit/>
          </a:bodyPr>
          <a:lstStyle/>
          <a:p>
            <a:r>
              <a:rPr lang="en-US" sz="1100" dirty="0">
                <a:solidFill>
                  <a:srgbClr val="C00000"/>
                </a:solidFill>
                <a:latin typeface="Arial" panose="020B0604020202020204" pitchFamily="34" charset="0"/>
                <a:cs typeface="Arial" panose="020B0604020202020204" pitchFamily="34" charset="0"/>
              </a:rPr>
              <a:t>fisherphillips.com</a:t>
            </a:r>
          </a:p>
        </p:txBody>
      </p:sp>
      <p:pic>
        <p:nvPicPr>
          <p:cNvPr id="30" name="Picture 29">
            <a:extLst>
              <a:ext uri="{FF2B5EF4-FFF2-40B4-BE49-F238E27FC236}">
                <a16:creationId xmlns:a16="http://schemas.microsoft.com/office/drawing/2014/main" id="{0BDA7F14-FC73-4CFA-BE6F-A7D3FEFE046B}"/>
              </a:ext>
            </a:extLst>
          </p:cNvPr>
          <p:cNvPicPr>
            <a:picLocks noChangeAspect="1"/>
          </p:cNvPicPr>
          <p:nvPr/>
        </p:nvPicPr>
        <p:blipFill>
          <a:blip r:embed="rId4"/>
          <a:stretch>
            <a:fillRect/>
          </a:stretch>
        </p:blipFill>
        <p:spPr>
          <a:xfrm>
            <a:off x="6953097" y="2710154"/>
            <a:ext cx="4366564" cy="1678770"/>
          </a:xfrm>
          <a:prstGeom prst="rect">
            <a:avLst/>
          </a:prstGeom>
        </p:spPr>
      </p:pic>
    </p:spTree>
    <p:extLst>
      <p:ext uri="{BB962C8B-B14F-4D97-AF65-F5344CB8AC3E}">
        <p14:creationId xmlns:p14="http://schemas.microsoft.com/office/powerpoint/2010/main" val="404588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r>
              <a:rPr lang="en-US" dirty="0"/>
              <a:t>What overtime is due in California?</a:t>
            </a: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fontScale="92500" lnSpcReduction="10000"/>
          </a:bodyPr>
          <a:lstStyle/>
          <a:p>
            <a:pPr marL="0" lvl="0" indent="0">
              <a:buNone/>
            </a:pPr>
            <a:endParaRPr lang="en-US" sz="2000" dirty="0"/>
          </a:p>
          <a:p>
            <a:pPr marL="0" lvl="0" indent="0">
              <a:buNone/>
            </a:pPr>
            <a:r>
              <a:rPr lang="en-US" sz="3500" dirty="0">
                <a:highlight>
                  <a:srgbClr val="FFFF00"/>
                </a:highlight>
                <a:latin typeface="Berlin Sans FB" panose="020E0602020502020306" pitchFamily="34" charset="0"/>
              </a:rPr>
              <a:t>Payment of supplemental overtime premiums puts an employer on notice of other supplemental payments that may be due for sick pay, rest-recovery period pay for clock time, as well as supplemental pay for meal-rest-recovery period premiums attributable to the week when the supplemental payments are due.  </a:t>
            </a:r>
            <a:endParaRPr lang="en-US" sz="3500" dirty="0"/>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291380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44B6-99D9-4A28-B682-5B6AA61B2DA6}"/>
              </a:ext>
            </a:extLst>
          </p:cNvPr>
          <p:cNvSpPr>
            <a:spLocks noGrp="1"/>
          </p:cNvSpPr>
          <p:nvPr>
            <p:ph type="title"/>
          </p:nvPr>
        </p:nvSpPr>
        <p:spPr>
          <a:xfrm>
            <a:off x="838200" y="365126"/>
            <a:ext cx="10515600" cy="759000"/>
          </a:xfrm>
        </p:spPr>
        <p:txBody>
          <a:bodyPr>
            <a:normAutofit fontScale="90000"/>
          </a:bodyPr>
          <a:lstStyle/>
          <a:p>
            <a:br>
              <a:rPr lang="en-US" dirty="0"/>
            </a:br>
            <a:br>
              <a:rPr lang="en-US" dirty="0"/>
            </a:br>
            <a:r>
              <a:rPr lang="en-US" dirty="0"/>
              <a:t>What overtime is due in California?</a:t>
            </a:r>
            <a:br>
              <a:rPr lang="en-US" dirty="0"/>
            </a:br>
            <a:br>
              <a:rPr lang="en-US" dirty="0"/>
            </a:br>
            <a:endParaRPr lang="en-US" dirty="0"/>
          </a:p>
        </p:txBody>
      </p:sp>
      <p:sp>
        <p:nvSpPr>
          <p:cNvPr id="7" name="Content Placeholder 6">
            <a:extLst>
              <a:ext uri="{FF2B5EF4-FFF2-40B4-BE49-F238E27FC236}">
                <a16:creationId xmlns:a16="http://schemas.microsoft.com/office/drawing/2014/main" id="{173A31E2-3A9A-4234-AB9C-04B163B24D5E}"/>
              </a:ext>
            </a:extLst>
          </p:cNvPr>
          <p:cNvSpPr>
            <a:spLocks noGrp="1"/>
          </p:cNvSpPr>
          <p:nvPr>
            <p:ph idx="1"/>
          </p:nvPr>
        </p:nvSpPr>
        <p:spPr>
          <a:xfrm>
            <a:off x="854978" y="1124126"/>
            <a:ext cx="5876818" cy="5161895"/>
          </a:xfrm>
        </p:spPr>
        <p:txBody>
          <a:bodyPr>
            <a:normAutofit/>
          </a:bodyPr>
          <a:lstStyle/>
          <a:p>
            <a:pPr marL="0" lvl="0" indent="0">
              <a:buNone/>
            </a:pPr>
            <a:endParaRPr lang="en-US" sz="2000" dirty="0"/>
          </a:p>
          <a:p>
            <a:pPr marL="0" lvl="0" indent="0">
              <a:buNone/>
            </a:pPr>
            <a:r>
              <a:rPr lang="en-US" dirty="0"/>
              <a:t>Overtime is paid based on the employee’s “regular rate” of pay.</a:t>
            </a:r>
          </a:p>
          <a:p>
            <a:pPr marL="0" lvl="0" indent="0">
              <a:buNone/>
            </a:pPr>
            <a:endParaRPr lang="en-US" dirty="0"/>
          </a:p>
          <a:p>
            <a:pPr marL="0" lvl="0" indent="0">
              <a:buNone/>
            </a:pPr>
            <a:r>
              <a:rPr lang="en-US" dirty="0"/>
              <a:t>First and foremost, an employer must calculate the regular rate correctly.</a:t>
            </a:r>
          </a:p>
          <a:p>
            <a:pPr marL="0" lvl="0" indent="0">
              <a:buNone/>
            </a:pPr>
            <a:endParaRPr lang="en-US" dirty="0"/>
          </a:p>
          <a:p>
            <a:pPr marL="0" lvl="0" indent="0">
              <a:buNone/>
            </a:pPr>
            <a:r>
              <a:rPr lang="en-US" dirty="0"/>
              <a:t>Overtime itself is a premium of either 50% or 100% of an employees regular rate.</a:t>
            </a:r>
          </a:p>
        </p:txBody>
      </p:sp>
      <p:pic>
        <p:nvPicPr>
          <p:cNvPr id="4" name="Picture 3">
            <a:extLst>
              <a:ext uri="{FF2B5EF4-FFF2-40B4-BE49-F238E27FC236}">
                <a16:creationId xmlns:a16="http://schemas.microsoft.com/office/drawing/2014/main" id="{3E71AF91-F470-4F3A-ADEF-3EAB3B5909E0}"/>
              </a:ext>
            </a:extLst>
          </p:cNvPr>
          <p:cNvPicPr>
            <a:picLocks noChangeAspect="1"/>
          </p:cNvPicPr>
          <p:nvPr/>
        </p:nvPicPr>
        <p:blipFill>
          <a:blip r:embed="rId2"/>
          <a:stretch>
            <a:fillRect/>
          </a:stretch>
        </p:blipFill>
        <p:spPr>
          <a:xfrm>
            <a:off x="7637021" y="1825625"/>
            <a:ext cx="3822192" cy="2551176"/>
          </a:xfrm>
          <a:prstGeom prst="rect">
            <a:avLst/>
          </a:prstGeom>
        </p:spPr>
      </p:pic>
    </p:spTree>
    <p:extLst>
      <p:ext uri="{BB962C8B-B14F-4D97-AF65-F5344CB8AC3E}">
        <p14:creationId xmlns:p14="http://schemas.microsoft.com/office/powerpoint/2010/main" val="277625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fontScale="92500" lnSpcReduction="20000"/>
          </a:bodyPr>
          <a:lstStyle/>
          <a:p>
            <a:pPr marL="0" indent="0">
              <a:buNone/>
            </a:pPr>
            <a:r>
              <a:rPr lang="en-US" dirty="0"/>
              <a:t>(b) An employer shall not require an employee to work during a meal or rest or recovery period mandated pursuant to an applicable statute, or applicable regulation, standard, or order of the Industrial Welfare Commission, the Occupational Safety and Health Standards Board, or the Division of Occupational Safety and Health.</a:t>
            </a:r>
          </a:p>
          <a:p>
            <a:pPr marL="0" indent="0">
              <a:buNone/>
            </a:pPr>
            <a:r>
              <a:rPr lang="en-US" dirty="0"/>
              <a:t>(c) If an employer fails to provide an employee a meal or rest or recovery period in accordance with a state law, including, but not limited to, an applicable statute or applicable regulation, standard, or order of the Industrial Welfare Commission, the Occupational Safety and Health Standards Board, or the Division of Occupational Safety and Health, </a:t>
            </a:r>
            <a:r>
              <a:rPr lang="en-US" i="1" dirty="0"/>
              <a:t>the employer shall pay the employee one additional hour of pay at the employee's </a:t>
            </a:r>
            <a:r>
              <a:rPr lang="en-US" i="1" dirty="0">
                <a:highlight>
                  <a:srgbClr val="FFFF00"/>
                </a:highlight>
              </a:rPr>
              <a:t>regular rate of compensation </a:t>
            </a:r>
            <a:r>
              <a:rPr lang="en-US" i="1" dirty="0"/>
              <a:t>for each workday that the meal or rest or recovery period is not provided</a:t>
            </a:r>
            <a:r>
              <a:rPr lang="en-US" dirty="0"/>
              <a:t>.</a:t>
            </a:r>
          </a:p>
          <a:p>
            <a:pPr marL="0" indent="0">
              <a:buNone/>
            </a:pPr>
            <a:r>
              <a:rPr lang="en-US" dirty="0"/>
              <a:t>(Labor Code section 226.7(b)(c)).</a:t>
            </a:r>
          </a:p>
          <a:p>
            <a:endParaRPr lang="en-US" dirty="0"/>
          </a:p>
        </p:txBody>
      </p:sp>
    </p:spTree>
    <p:extLst>
      <p:ext uri="{BB962C8B-B14F-4D97-AF65-F5344CB8AC3E}">
        <p14:creationId xmlns:p14="http://schemas.microsoft.com/office/powerpoint/2010/main" val="226710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fontScale="92500" lnSpcReduction="10000"/>
          </a:bodyPr>
          <a:lstStyle/>
          <a:p>
            <a:pPr marL="0" indent="0">
              <a:buNone/>
            </a:pPr>
            <a:r>
              <a:rPr lang="en-US" dirty="0">
                <a:solidFill>
                  <a:srgbClr val="FF0000"/>
                </a:solidFill>
              </a:rPr>
              <a:t>ISSUE: Meal Period Compliance / Penalty</a:t>
            </a:r>
          </a:p>
          <a:p>
            <a:r>
              <a:rPr lang="en-US" dirty="0"/>
              <a:t>(a) An employer shall not employ an employee for a work period of more than five hours per day without providing the employee with a meal period of not less than 30 minutes, except that if the total work period per day of the employee is no more than six hours, the meal period may be waived by mutual consent of both the employer and employee.  An employer shall not employ an employee for a work period of more than 10 hours per day without providing the employee with a second meal period of not less than 30 minutes, except that if the total hours worked is no more than 12 hours, the second meal period may be waived by mutual consent of the employer and the employee only if the first meal period was not waived.</a:t>
            </a:r>
          </a:p>
        </p:txBody>
      </p:sp>
    </p:spTree>
    <p:extLst>
      <p:ext uri="{BB962C8B-B14F-4D97-AF65-F5344CB8AC3E}">
        <p14:creationId xmlns:p14="http://schemas.microsoft.com/office/powerpoint/2010/main" val="332012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A9B2-4286-43BC-9B77-CEA3D771FC8C}"/>
              </a:ext>
            </a:extLst>
          </p:cNvPr>
          <p:cNvSpPr>
            <a:spLocks noGrp="1"/>
          </p:cNvSpPr>
          <p:nvPr>
            <p:ph type="title"/>
          </p:nvPr>
        </p:nvSpPr>
        <p:spPr/>
        <p:txBody>
          <a:bodyPr>
            <a:normAutofit fontScale="90000"/>
          </a:bodyPr>
          <a:lstStyle/>
          <a:p>
            <a:pPr algn="ctr"/>
            <a:r>
              <a:rPr lang="en-US" dirty="0"/>
              <a:t>Meal and Rest Period Premiums</a:t>
            </a:r>
            <a:br>
              <a:rPr lang="en-US" dirty="0"/>
            </a:br>
            <a:r>
              <a:rPr lang="en-US" sz="3100" dirty="0"/>
              <a:t>Ferra v. Loews Hollywood (July 15, 2021)</a:t>
            </a:r>
          </a:p>
        </p:txBody>
      </p:sp>
      <p:sp>
        <p:nvSpPr>
          <p:cNvPr id="3" name="Content Placeholder 2">
            <a:extLst>
              <a:ext uri="{FF2B5EF4-FFF2-40B4-BE49-F238E27FC236}">
                <a16:creationId xmlns:a16="http://schemas.microsoft.com/office/drawing/2014/main" id="{5F0912BD-05CF-46DA-BF2A-9A3D3C7719D8}"/>
              </a:ext>
            </a:extLst>
          </p:cNvPr>
          <p:cNvSpPr>
            <a:spLocks noGrp="1"/>
          </p:cNvSpPr>
          <p:nvPr>
            <p:ph idx="1"/>
          </p:nvPr>
        </p:nvSpPr>
        <p:spPr/>
        <p:txBody>
          <a:bodyPr>
            <a:normAutofit lnSpcReduction="10000"/>
          </a:bodyPr>
          <a:lstStyle/>
          <a:p>
            <a:pPr marL="0" indent="0">
              <a:buNone/>
            </a:pPr>
            <a:r>
              <a:rPr lang="en-US" dirty="0">
                <a:solidFill>
                  <a:srgbClr val="FF0000"/>
                </a:solidFill>
              </a:rPr>
              <a:t>ISSUE: Meal Period Compliance / Penalty</a:t>
            </a:r>
          </a:p>
          <a:p>
            <a:r>
              <a:rPr lang="en-US" i="1" dirty="0"/>
              <a:t>Timing:  </a:t>
            </a:r>
            <a:r>
              <a:rPr lang="en-US" dirty="0"/>
              <a:t>First meal period must commence by (before) the end of the 5</a:t>
            </a:r>
            <a:r>
              <a:rPr lang="en-US" baseline="30000" dirty="0"/>
              <a:t>th</a:t>
            </a:r>
            <a:r>
              <a:rPr lang="en-US" dirty="0"/>
              <a:t> hour of work.  Second meal period must commence by (before) the end of the 10</a:t>
            </a:r>
            <a:r>
              <a:rPr lang="en-US" baseline="30000" dirty="0"/>
              <a:t>th</a:t>
            </a:r>
            <a:r>
              <a:rPr lang="en-US" dirty="0"/>
              <a:t> hour of work.</a:t>
            </a:r>
          </a:p>
          <a:p>
            <a:r>
              <a:rPr lang="en-US" i="1" dirty="0"/>
              <a:t>Skipped</a:t>
            </a:r>
            <a:r>
              <a:rPr lang="en-US" dirty="0"/>
              <a:t> (Missed): Time card shows no record of a meal period.  The issue is whether meal period was taken at all (may be employee record-keeping error).</a:t>
            </a:r>
          </a:p>
          <a:p>
            <a:r>
              <a:rPr lang="en-US" i="1" dirty="0"/>
              <a:t>Short:  </a:t>
            </a:r>
            <a:r>
              <a:rPr lang="en-US" dirty="0"/>
              <a:t>Meal period was not 30 minutes of uninterrupted time.</a:t>
            </a:r>
          </a:p>
          <a:p>
            <a:r>
              <a:rPr lang="en-US" i="1" dirty="0"/>
              <a:t>On-Duty:  </a:t>
            </a:r>
            <a:r>
              <a:rPr lang="en-US" dirty="0"/>
              <a:t>All or part of the meal period was on-duty, and there is no valid on-duty meal period agreement.</a:t>
            </a:r>
          </a:p>
        </p:txBody>
      </p:sp>
    </p:spTree>
    <p:extLst>
      <p:ext uri="{BB962C8B-B14F-4D97-AF65-F5344CB8AC3E}">
        <p14:creationId xmlns:p14="http://schemas.microsoft.com/office/powerpoint/2010/main" val="3080537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 F P ! 4 1 5 8 6 3 7 7 . 2 < / d o c u m e n t i d >  
     < s e n d e r i d > J S K O U S E N < / s e n d e r i d >  
     < s e n d e r e m a i l > J S K O U S E N @ F I S H E R P H I L L I P S . C O M < / s e n d e r e m a i l >  
     < l a s t m o d i f i e d > 2 0 2 1 - 0 9 - 1 5 T 1 5 : 5 7 : 2 1 . 0 0 0 0 0 0 0 - 0 5 : 0 0 < / l a s t m o d i f i e d >  
     < d a t a b a s e > F P < / d a t a b a s e >  
 < / p r o p e r t i e s > 
</file>

<file path=customXml/itemProps1.xml><?xml version="1.0" encoding="utf-8"?>
<ds:datastoreItem xmlns:ds="http://schemas.openxmlformats.org/officeDocument/2006/customXml" ds:itemID="{8F9C2689-0594-4901-BBA1-0B463B45580A}">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5686</TotalTime>
  <Words>4243</Words>
  <Application>Microsoft Office PowerPoint</Application>
  <PresentationFormat>Widescreen</PresentationFormat>
  <Paragraphs>267</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Abadi</vt:lpstr>
      <vt:lpstr>Arial</vt:lpstr>
      <vt:lpstr>Berlin Sans FB</vt:lpstr>
      <vt:lpstr>Calibri</vt:lpstr>
      <vt:lpstr>Wingdings</vt:lpstr>
      <vt:lpstr>Office Theme</vt:lpstr>
      <vt:lpstr>PowerPoint Presentation</vt:lpstr>
      <vt:lpstr>California Wage &amp; Hour Laws</vt:lpstr>
      <vt:lpstr>    Legal Developments in Employee Compensation    </vt:lpstr>
      <vt:lpstr>  What overtime is due in California?  </vt:lpstr>
      <vt:lpstr>  What overtime is due in California?  </vt:lpstr>
      <vt:lpstr>  What overtime is due in California?  </vt:lpstr>
      <vt:lpstr>Meal and Rest Period Premiums Ferra v. Loews Hollywood (July 15, 2021)</vt:lpstr>
      <vt:lpstr>Meal and Rest Period Premiums Ferra v. Loews Hollywood (July 15, 2021)</vt:lpstr>
      <vt:lpstr>Meal and Rest Period Premiums Ferra v. Loews Hollywood (July 15, 2021)</vt:lpstr>
      <vt:lpstr>Meal and Rest Period Premiums Ferra v. Loews Hollywood (July 15, 2021)</vt:lpstr>
      <vt:lpstr>Meal and Rest Period Premiums Ferra v. Loews Hollywood (July 15, 2021)</vt:lpstr>
      <vt:lpstr>Rest Period Regulations (Not directly at issue in Ferra)</vt:lpstr>
      <vt:lpstr>Recovery Period Regulations (Not directly at issue in Ferra)</vt:lpstr>
      <vt:lpstr>Recovery Period Regulations (Not directly at issue in Ferra)</vt:lpstr>
      <vt:lpstr>Recovery Period Regulations (Not directly at issue in Ferra)</vt:lpstr>
      <vt:lpstr>Meal and Rest Period Premiums Ferra v. Loews Hollywood Hotel (July 15, 2021)</vt:lpstr>
      <vt:lpstr>Meal and Rest Period Premiums Ferra v. Loews Hollywood Hotel (July 15, 2021)</vt:lpstr>
      <vt:lpstr>Meal and Rest Period Premiums Ferra v. Loews Hollywood Hotel (July 15, 2021)</vt:lpstr>
      <vt:lpstr>Meal and Rest Period Premiums Ferra v. Loews Hollywood Hotel (July 15, 2021)</vt:lpstr>
      <vt:lpstr>Meal and Rest Period Premiums Ferra v. Loews Hollywood Hotel (July 15, 2021)</vt:lpstr>
      <vt:lpstr>Meal and Rest Period Premiums Ferra v. Loews Hollywood Hotel (July 15, 2021)</vt:lpstr>
      <vt:lpstr>    Regular Rate Calculation:    </vt:lpstr>
      <vt:lpstr>Regular Rate Calculation:</vt:lpstr>
      <vt:lpstr>    Regular Rate Calculation: Flat Sum Bonuses:     </vt:lpstr>
      <vt:lpstr>    Regular Rate Calculation: Flat Sum Bonuses:     </vt:lpstr>
      <vt:lpstr>    : Regular Rate Calculation: Flat Sum Bonuses:     </vt:lpstr>
      <vt:lpstr>     Regular Rate Calculation: Salaried Non-Exempt:     </vt:lpstr>
      <vt:lpstr>Regular Rate Errors = Liability for Meal-Rest Period Premium Calculation</vt:lpstr>
      <vt:lpstr>Regular Rate (and Premium) Calculation: Multiple Pay Elements</vt:lpstr>
      <vt:lpstr>The Regular Rate has always been complicated</vt:lpstr>
      <vt:lpstr>The Regular Rate has always been complicated</vt:lpstr>
      <vt:lpstr>  Determining Structure Within Pay Cycles </vt:lpstr>
      <vt:lpstr>  Determining Structure Within Pay Cycles </vt:lpstr>
      <vt:lpstr>  Determining Structure Within Pay Cycles </vt:lpstr>
      <vt:lpstr>  Use of Technology to facilitate regular-rate calculation.  </vt:lpstr>
      <vt:lpstr>  Use of Technology related to Regular-Rate Calculation  </vt:lpstr>
      <vt:lpstr>    Legal Development implicating Regular Rate Calculation: Minimum Wage     </vt:lpstr>
      <vt:lpstr>    Legal Development implicating Regular Rate Calculation: Minimum Wage     </vt:lpstr>
      <vt:lpstr>    Pay Plan Methods Create Potentially Complicated Regular Rate Calculations     </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Liddell</dc:creator>
  <cp:lastModifiedBy>Allynn Magnolia</cp:lastModifiedBy>
  <cp:revision>373</cp:revision>
  <dcterms:created xsi:type="dcterms:W3CDTF">2019-12-17T20:02:48Z</dcterms:created>
  <dcterms:modified xsi:type="dcterms:W3CDTF">2021-09-16T16:23:02Z</dcterms:modified>
</cp:coreProperties>
</file>