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3"/>
  </p:notesMasterIdLst>
  <p:sldIdLst>
    <p:sldId id="256" r:id="rId2"/>
    <p:sldId id="257" r:id="rId3"/>
    <p:sldId id="258" r:id="rId4"/>
    <p:sldId id="259" r:id="rId5"/>
    <p:sldId id="260" r:id="rId6"/>
    <p:sldId id="262" r:id="rId7"/>
    <p:sldId id="261" r:id="rId8"/>
    <p:sldId id="264" r:id="rId9"/>
    <p:sldId id="263" r:id="rId10"/>
    <p:sldId id="265" r:id="rId11"/>
    <p:sldId id="266" r:id="rId12"/>
    <p:sldId id="267" r:id="rId13"/>
    <p:sldId id="268" r:id="rId14"/>
    <p:sldId id="269" r:id="rId15"/>
    <p:sldId id="272" r:id="rId16"/>
    <p:sldId id="273" r:id="rId17"/>
    <p:sldId id="274" r:id="rId18"/>
    <p:sldId id="275" r:id="rId19"/>
    <p:sldId id="276" r:id="rId20"/>
    <p:sldId id="270" r:id="rId21"/>
    <p:sldId id="27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AD5134-8AD5-4216-A25E-44CB394AC5AF}" type="datetimeFigureOut">
              <a:rPr lang="en-US" smtClean="0"/>
              <a:t>3/16/2022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3EF503-20E5-4C64-9111-E3AF375A7BC0}" type="slidenum">
              <a:rPr lang="en-US" smtClean="0"/>
              <a:t>‹#›</a:t>
            </a:fld>
            <a:endParaRPr lang="en-US"/>
          </a:p>
        </p:txBody>
      </p:sp>
    </p:spTree>
    <p:extLst>
      <p:ext uri="{BB962C8B-B14F-4D97-AF65-F5344CB8AC3E}">
        <p14:creationId xmlns:p14="http://schemas.microsoft.com/office/powerpoint/2010/main" val="10588121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Protect yourself from penalties</a:t>
            </a:r>
          </a:p>
        </p:txBody>
      </p:sp>
      <p:sp>
        <p:nvSpPr>
          <p:cNvPr id="4" name="Slide Number Placeholder 3"/>
          <p:cNvSpPr>
            <a:spLocks noGrp="1"/>
          </p:cNvSpPr>
          <p:nvPr>
            <p:ph type="sldNum" sz="quarter" idx="5"/>
          </p:nvPr>
        </p:nvSpPr>
        <p:spPr/>
        <p:txBody>
          <a:bodyPr/>
          <a:lstStyle/>
          <a:p>
            <a:fld id="{7F3EF503-20E5-4C64-9111-E3AF375A7BC0}" type="slidenum">
              <a:rPr lang="en-US" smtClean="0"/>
              <a:t>4</a:t>
            </a:fld>
            <a:endParaRPr lang="en-US"/>
          </a:p>
        </p:txBody>
      </p:sp>
    </p:spTree>
    <p:extLst>
      <p:ext uri="{BB962C8B-B14F-4D97-AF65-F5344CB8AC3E}">
        <p14:creationId xmlns:p14="http://schemas.microsoft.com/office/powerpoint/2010/main" val="27873961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3200" dirty="0">
                <a:latin typeface="Times New Roman" panose="02020603050405020304" pitchFamily="18" charset="0"/>
                <a:cs typeface="Times New Roman" panose="02020603050405020304" pitchFamily="18" charset="0"/>
              </a:rPr>
              <a:t>A family member includes a child, parent, spouse, registered domestic partner, grandparent, grandchild, or sibling</a:t>
            </a:r>
          </a:p>
        </p:txBody>
      </p:sp>
      <p:sp>
        <p:nvSpPr>
          <p:cNvPr id="4" name="Slide Number Placeholder 3"/>
          <p:cNvSpPr>
            <a:spLocks noGrp="1"/>
          </p:cNvSpPr>
          <p:nvPr>
            <p:ph type="sldNum" sz="quarter" idx="5"/>
          </p:nvPr>
        </p:nvSpPr>
        <p:spPr/>
        <p:txBody>
          <a:bodyPr/>
          <a:lstStyle/>
          <a:p>
            <a:fld id="{7F3EF503-20E5-4C64-9111-E3AF375A7BC0}" type="slidenum">
              <a:rPr lang="en-US" smtClean="0"/>
              <a:t>17</a:t>
            </a:fld>
            <a:endParaRPr lang="en-US"/>
          </a:p>
        </p:txBody>
      </p:sp>
    </p:spTree>
    <p:extLst>
      <p:ext uri="{BB962C8B-B14F-4D97-AF65-F5344CB8AC3E}">
        <p14:creationId xmlns:p14="http://schemas.microsoft.com/office/powerpoint/2010/main" val="36171810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Employees who feel discrimination or retaliation for requesting benefits under this rule may file a claim with the labor commissioners office.</a:t>
            </a:r>
          </a:p>
        </p:txBody>
      </p:sp>
      <p:sp>
        <p:nvSpPr>
          <p:cNvPr id="4" name="Slide Number Placeholder 3"/>
          <p:cNvSpPr>
            <a:spLocks noGrp="1"/>
          </p:cNvSpPr>
          <p:nvPr>
            <p:ph type="sldNum" sz="quarter" idx="5"/>
          </p:nvPr>
        </p:nvSpPr>
        <p:spPr/>
        <p:txBody>
          <a:bodyPr/>
          <a:lstStyle/>
          <a:p>
            <a:fld id="{7F3EF503-20E5-4C64-9111-E3AF375A7BC0}" type="slidenum">
              <a:rPr lang="en-US" smtClean="0"/>
              <a:t>19</a:t>
            </a:fld>
            <a:endParaRPr lang="en-US"/>
          </a:p>
        </p:txBody>
      </p:sp>
    </p:spTree>
    <p:extLst>
      <p:ext uri="{BB962C8B-B14F-4D97-AF65-F5344CB8AC3E}">
        <p14:creationId xmlns:p14="http://schemas.microsoft.com/office/powerpoint/2010/main" val="3987390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OSHA is using section 3203 to cite employers for failure to enforce physical distancing, poor face mask storage, failure to enforce face masks.  Penalties start at $1200.00.  An approved program cost ranges from $500.00 to $700.00.</a:t>
            </a:r>
          </a:p>
        </p:txBody>
      </p:sp>
      <p:sp>
        <p:nvSpPr>
          <p:cNvPr id="4" name="Slide Number Placeholder 3"/>
          <p:cNvSpPr>
            <a:spLocks noGrp="1"/>
          </p:cNvSpPr>
          <p:nvPr>
            <p:ph type="sldNum" sz="quarter" idx="5"/>
          </p:nvPr>
        </p:nvSpPr>
        <p:spPr/>
        <p:txBody>
          <a:bodyPr/>
          <a:lstStyle/>
          <a:p>
            <a:fld id="{7F3EF503-20E5-4C64-9111-E3AF375A7BC0}" type="slidenum">
              <a:rPr lang="en-US" smtClean="0"/>
              <a:t>7</a:t>
            </a:fld>
            <a:endParaRPr lang="en-US"/>
          </a:p>
        </p:txBody>
      </p:sp>
    </p:spTree>
    <p:extLst>
      <p:ext uri="{BB962C8B-B14F-4D97-AF65-F5344CB8AC3E}">
        <p14:creationId xmlns:p14="http://schemas.microsoft.com/office/powerpoint/2010/main" val="1524763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can an employer prove or at least establish reasonable doubt that a </a:t>
            </a:r>
            <a:r>
              <a:rPr lang="en-US" dirty="0" err="1"/>
              <a:t>covid</a:t>
            </a:r>
            <a:r>
              <a:rPr lang="en-US" dirty="0"/>
              <a:t> case is not work related?</a:t>
            </a:r>
          </a:p>
        </p:txBody>
      </p:sp>
      <p:sp>
        <p:nvSpPr>
          <p:cNvPr id="4" name="Slide Number Placeholder 3"/>
          <p:cNvSpPr>
            <a:spLocks noGrp="1"/>
          </p:cNvSpPr>
          <p:nvPr>
            <p:ph type="sldNum" sz="quarter" idx="5"/>
          </p:nvPr>
        </p:nvSpPr>
        <p:spPr/>
        <p:txBody>
          <a:bodyPr/>
          <a:lstStyle/>
          <a:p>
            <a:fld id="{7F3EF503-20E5-4C64-9111-E3AF375A7BC0}" type="slidenum">
              <a:rPr lang="en-US" smtClean="0"/>
              <a:t>8</a:t>
            </a:fld>
            <a:endParaRPr lang="en-US"/>
          </a:p>
        </p:txBody>
      </p:sp>
    </p:spTree>
    <p:extLst>
      <p:ext uri="{BB962C8B-B14F-4D97-AF65-F5344CB8AC3E}">
        <p14:creationId xmlns:p14="http://schemas.microsoft.com/office/powerpoint/2010/main" val="29028634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Penalties start at $5000.00.  Have you been trained on proper sequence of events investigation?  Do you know how to create an events and causal factor analysis chart?</a:t>
            </a:r>
          </a:p>
        </p:txBody>
      </p:sp>
      <p:sp>
        <p:nvSpPr>
          <p:cNvPr id="4" name="Slide Number Placeholder 3"/>
          <p:cNvSpPr>
            <a:spLocks noGrp="1"/>
          </p:cNvSpPr>
          <p:nvPr>
            <p:ph type="sldNum" sz="quarter" idx="5"/>
          </p:nvPr>
        </p:nvSpPr>
        <p:spPr/>
        <p:txBody>
          <a:bodyPr/>
          <a:lstStyle/>
          <a:p>
            <a:fld id="{7F3EF503-20E5-4C64-9111-E3AF375A7BC0}" type="slidenum">
              <a:rPr lang="en-US" smtClean="0"/>
              <a:t>9</a:t>
            </a:fld>
            <a:endParaRPr lang="en-US"/>
          </a:p>
        </p:txBody>
      </p:sp>
    </p:spTree>
    <p:extLst>
      <p:ext uri="{BB962C8B-B14F-4D97-AF65-F5344CB8AC3E}">
        <p14:creationId xmlns:p14="http://schemas.microsoft.com/office/powerpoint/2010/main" val="1848279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When is notification required?  How does OSHA discover the hospitalization?</a:t>
            </a:r>
          </a:p>
        </p:txBody>
      </p:sp>
      <p:sp>
        <p:nvSpPr>
          <p:cNvPr id="4" name="Slide Number Placeholder 3"/>
          <p:cNvSpPr>
            <a:spLocks noGrp="1"/>
          </p:cNvSpPr>
          <p:nvPr>
            <p:ph type="sldNum" sz="quarter" idx="5"/>
          </p:nvPr>
        </p:nvSpPr>
        <p:spPr/>
        <p:txBody>
          <a:bodyPr/>
          <a:lstStyle/>
          <a:p>
            <a:fld id="{7F3EF503-20E5-4C64-9111-E3AF375A7BC0}" type="slidenum">
              <a:rPr lang="en-US" smtClean="0"/>
              <a:t>10</a:t>
            </a:fld>
            <a:endParaRPr lang="en-US"/>
          </a:p>
        </p:txBody>
      </p:sp>
    </p:spTree>
    <p:extLst>
      <p:ext uri="{BB962C8B-B14F-4D97-AF65-F5344CB8AC3E}">
        <p14:creationId xmlns:p14="http://schemas.microsoft.com/office/powerpoint/2010/main" val="37749935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Potential penalties start at $5000.00.  Document when an employee admits themselves to a hospital.  Perform training to inform employees of their responsibility to report “work-related” injury and illnesses – conduct orientation training.</a:t>
            </a:r>
          </a:p>
        </p:txBody>
      </p:sp>
      <p:sp>
        <p:nvSpPr>
          <p:cNvPr id="4" name="Slide Number Placeholder 3"/>
          <p:cNvSpPr>
            <a:spLocks noGrp="1"/>
          </p:cNvSpPr>
          <p:nvPr>
            <p:ph type="sldNum" sz="quarter" idx="5"/>
          </p:nvPr>
        </p:nvSpPr>
        <p:spPr/>
        <p:txBody>
          <a:bodyPr/>
          <a:lstStyle/>
          <a:p>
            <a:fld id="{7F3EF503-20E5-4C64-9111-E3AF375A7BC0}" type="slidenum">
              <a:rPr lang="en-US" smtClean="0"/>
              <a:t>11</a:t>
            </a:fld>
            <a:endParaRPr lang="en-US"/>
          </a:p>
        </p:txBody>
      </p:sp>
    </p:spTree>
    <p:extLst>
      <p:ext uri="{BB962C8B-B14F-4D97-AF65-F5344CB8AC3E}">
        <p14:creationId xmlns:p14="http://schemas.microsoft.com/office/powerpoint/2010/main" val="2745325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Are you providing PPE?  Are you documenting the enforcement of PPE?  Are your supervisors trained on PPE requirements?  Potential penalties start at $5000.00</a:t>
            </a:r>
          </a:p>
        </p:txBody>
      </p:sp>
      <p:sp>
        <p:nvSpPr>
          <p:cNvPr id="4" name="Slide Number Placeholder 3"/>
          <p:cNvSpPr>
            <a:spLocks noGrp="1"/>
          </p:cNvSpPr>
          <p:nvPr>
            <p:ph type="sldNum" sz="quarter" idx="5"/>
          </p:nvPr>
        </p:nvSpPr>
        <p:spPr/>
        <p:txBody>
          <a:bodyPr/>
          <a:lstStyle/>
          <a:p>
            <a:fld id="{7F3EF503-20E5-4C64-9111-E3AF375A7BC0}" type="slidenum">
              <a:rPr lang="en-US" smtClean="0"/>
              <a:t>13</a:t>
            </a:fld>
            <a:endParaRPr lang="en-US"/>
          </a:p>
        </p:txBody>
      </p:sp>
    </p:spTree>
    <p:extLst>
      <p:ext uri="{BB962C8B-B14F-4D97-AF65-F5344CB8AC3E}">
        <p14:creationId xmlns:p14="http://schemas.microsoft.com/office/powerpoint/2010/main" val="335295881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cost range from $500 to $700 </a:t>
            </a:r>
          </a:p>
        </p:txBody>
      </p:sp>
      <p:sp>
        <p:nvSpPr>
          <p:cNvPr id="4" name="Slide Number Placeholder 3"/>
          <p:cNvSpPr>
            <a:spLocks noGrp="1"/>
          </p:cNvSpPr>
          <p:nvPr>
            <p:ph type="sldNum" sz="quarter" idx="5"/>
          </p:nvPr>
        </p:nvSpPr>
        <p:spPr/>
        <p:txBody>
          <a:bodyPr/>
          <a:lstStyle/>
          <a:p>
            <a:fld id="{7F3EF503-20E5-4C64-9111-E3AF375A7BC0}" type="slidenum">
              <a:rPr lang="en-US" smtClean="0"/>
              <a:t>14</a:t>
            </a:fld>
            <a:endParaRPr lang="en-US"/>
          </a:p>
        </p:txBody>
      </p:sp>
    </p:spTree>
    <p:extLst>
      <p:ext uri="{BB962C8B-B14F-4D97-AF65-F5344CB8AC3E}">
        <p14:creationId xmlns:p14="http://schemas.microsoft.com/office/powerpoint/2010/main" val="2586795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 employer may limit an employee to 24 hours or 3 days of leave for each vaccination or booster appointment and any consequent side effects, unless a health care provider verifies that more recovery time is needed.</a:t>
            </a:r>
          </a:p>
        </p:txBody>
      </p:sp>
      <p:sp>
        <p:nvSpPr>
          <p:cNvPr id="4" name="Slide Number Placeholder 3"/>
          <p:cNvSpPr>
            <a:spLocks noGrp="1"/>
          </p:cNvSpPr>
          <p:nvPr>
            <p:ph type="sldNum" sz="quarter" idx="5"/>
          </p:nvPr>
        </p:nvSpPr>
        <p:spPr/>
        <p:txBody>
          <a:bodyPr/>
          <a:lstStyle/>
          <a:p>
            <a:fld id="{7F3EF503-20E5-4C64-9111-E3AF375A7BC0}" type="slidenum">
              <a:rPr lang="en-US" smtClean="0"/>
              <a:t>16</a:t>
            </a:fld>
            <a:endParaRPr lang="en-US"/>
          </a:p>
        </p:txBody>
      </p:sp>
    </p:spTree>
    <p:extLst>
      <p:ext uri="{BB962C8B-B14F-4D97-AF65-F5344CB8AC3E}">
        <p14:creationId xmlns:p14="http://schemas.microsoft.com/office/powerpoint/2010/main" val="18190812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3/16/2022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3/16/2022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3/16/2022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3/16/2022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3/16/2022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3/16/2022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3/16/2022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B58016-25AD-49C3-8CBA-0DF40B499970}"/>
              </a:ext>
            </a:extLst>
          </p:cNvPr>
          <p:cNvSpPr>
            <a:spLocks noGrp="1"/>
          </p:cNvSpPr>
          <p:nvPr>
            <p:ph type="ctrTitle"/>
          </p:nvPr>
        </p:nvSpPr>
        <p:spPr/>
        <p:txBody>
          <a:bodyPr>
            <a:normAutofit/>
          </a:bodyPr>
          <a:lstStyle/>
          <a:p>
            <a:r>
              <a:rPr lang="en-US" sz="3600" dirty="0">
                <a:latin typeface="Times New Roman" panose="02020603050405020304" pitchFamily="18" charset="0"/>
                <a:cs typeface="Times New Roman" panose="02020603050405020304" pitchFamily="18" charset="0"/>
              </a:rPr>
              <a:t> </a:t>
            </a:r>
          </a:p>
        </p:txBody>
      </p:sp>
      <p:sp>
        <p:nvSpPr>
          <p:cNvPr id="3" name="Subtitle 2">
            <a:extLst>
              <a:ext uri="{FF2B5EF4-FFF2-40B4-BE49-F238E27FC236}">
                <a16:creationId xmlns:a16="http://schemas.microsoft.com/office/drawing/2014/main" id="{905E9D49-83F1-41BB-B7F6-924076B99342}"/>
              </a:ext>
            </a:extLst>
          </p:cNvPr>
          <p:cNvSpPr>
            <a:spLocks noGrp="1"/>
          </p:cNvSpPr>
          <p:nvPr>
            <p:ph type="subTitle" idx="1"/>
          </p:nvPr>
        </p:nvSpPr>
        <p:spPr/>
        <p:txBody>
          <a:bodyPr>
            <a:normAutofit/>
          </a:bodyPr>
          <a:lstStyle/>
          <a:p>
            <a:pPr algn="ctr"/>
            <a:r>
              <a:rPr lang="en-US" sz="2800" dirty="0">
                <a:latin typeface="Times New Roman" panose="02020603050405020304" pitchFamily="18" charset="0"/>
                <a:cs typeface="Times New Roman" panose="02020603050405020304" pitchFamily="18" charset="0"/>
              </a:rPr>
              <a:t>THE FINANCIAL INSTABILITY OF COVID-19</a:t>
            </a:r>
          </a:p>
        </p:txBody>
      </p:sp>
      <p:pic>
        <p:nvPicPr>
          <p:cNvPr id="5" name="Picture 4">
            <a:extLst>
              <a:ext uri="{FF2B5EF4-FFF2-40B4-BE49-F238E27FC236}">
                <a16:creationId xmlns:a16="http://schemas.microsoft.com/office/drawing/2014/main" id="{585043EA-A69F-4450-8FEE-B4B71A9953D7}"/>
              </a:ext>
            </a:extLst>
          </p:cNvPr>
          <p:cNvPicPr>
            <a:picLocks noChangeAspect="1"/>
          </p:cNvPicPr>
          <p:nvPr/>
        </p:nvPicPr>
        <p:blipFill>
          <a:blip r:embed="rId2"/>
          <a:stretch>
            <a:fillRect/>
          </a:stretch>
        </p:blipFill>
        <p:spPr>
          <a:xfrm>
            <a:off x="3366053" y="914400"/>
            <a:ext cx="6758608" cy="2279374"/>
          </a:xfrm>
          <a:prstGeom prst="rect">
            <a:avLst/>
          </a:prstGeom>
        </p:spPr>
      </p:pic>
    </p:spTree>
    <p:extLst>
      <p:ext uri="{BB962C8B-B14F-4D97-AF65-F5344CB8AC3E}">
        <p14:creationId xmlns:p14="http://schemas.microsoft.com/office/powerpoint/2010/main" val="31301794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B7449-0911-4AA2-9962-1D926D50128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NOTIFICATION OF HOSPITALIZATION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TITLE 8, 342(A)</a:t>
            </a:r>
          </a:p>
        </p:txBody>
      </p:sp>
      <p:pic>
        <p:nvPicPr>
          <p:cNvPr id="5" name="Content Placeholder 4">
            <a:extLst>
              <a:ext uri="{FF2B5EF4-FFF2-40B4-BE49-F238E27FC236}">
                <a16:creationId xmlns:a16="http://schemas.microsoft.com/office/drawing/2014/main" id="{5219461F-C4CA-4292-93F9-C6634D5EA2AA}"/>
              </a:ext>
            </a:extLst>
          </p:cNvPr>
          <p:cNvPicPr>
            <a:picLocks noGrp="1" noChangeAspect="1"/>
          </p:cNvPicPr>
          <p:nvPr>
            <p:ph idx="1"/>
          </p:nvPr>
        </p:nvPicPr>
        <p:blipFill>
          <a:blip r:embed="rId3"/>
          <a:stretch>
            <a:fillRect/>
          </a:stretch>
        </p:blipFill>
        <p:spPr>
          <a:xfrm>
            <a:off x="2799471" y="2096085"/>
            <a:ext cx="6865034" cy="3784209"/>
          </a:xfrm>
        </p:spPr>
      </p:pic>
    </p:spTree>
    <p:extLst>
      <p:ext uri="{BB962C8B-B14F-4D97-AF65-F5344CB8AC3E}">
        <p14:creationId xmlns:p14="http://schemas.microsoft.com/office/powerpoint/2010/main" val="4084066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256D74-FC91-4666-8DC6-74DE192DB71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NOTIFICATION OF HOSPITALIZATION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TITLE 8, 342(A)</a:t>
            </a:r>
          </a:p>
        </p:txBody>
      </p:sp>
      <p:sp>
        <p:nvSpPr>
          <p:cNvPr id="3" name="Content Placeholder 2">
            <a:extLst>
              <a:ext uri="{FF2B5EF4-FFF2-40B4-BE49-F238E27FC236}">
                <a16:creationId xmlns:a16="http://schemas.microsoft.com/office/drawing/2014/main" id="{AFF46A32-1D52-4286-B897-23E2A78B8D3E}"/>
              </a:ext>
            </a:extLst>
          </p:cNvPr>
          <p:cNvSpPr>
            <a:spLocks noGrp="1"/>
          </p:cNvSpPr>
          <p:nvPr>
            <p:ph idx="1"/>
          </p:nvPr>
        </p:nvSpPr>
        <p:spPr/>
        <p:txBody>
          <a:bodyPr>
            <a:normAutofit fontScale="92500" lnSpcReduction="10000"/>
          </a:bodyPr>
          <a:lstStyle/>
          <a:p>
            <a:r>
              <a:rPr lang="en-US" sz="2400" dirty="0">
                <a:latin typeface="Times New Roman" panose="02020603050405020304" pitchFamily="18" charset="0"/>
                <a:cs typeface="Times New Roman" panose="02020603050405020304" pitchFamily="18" charset="0"/>
              </a:rPr>
              <a:t>1. Notification is required within 8 hours of hospitalization.</a:t>
            </a:r>
          </a:p>
          <a:p>
            <a:r>
              <a:rPr lang="en-US" sz="2400" dirty="0">
                <a:latin typeface="Times New Roman" panose="02020603050405020304" pitchFamily="18" charset="0"/>
                <a:cs typeface="Times New Roman" panose="02020603050405020304" pitchFamily="18" charset="0"/>
              </a:rPr>
              <a:t>2. Hospitals and urgent care clinics are required to </a:t>
            </a:r>
            <a:r>
              <a:rPr lang="en-US" sz="2400" dirty="0" err="1">
                <a:latin typeface="Times New Roman" panose="02020603050405020304" pitchFamily="18" charset="0"/>
                <a:cs typeface="Times New Roman" panose="02020603050405020304" pitchFamily="18" charset="0"/>
              </a:rPr>
              <a:t>notifiy</a:t>
            </a:r>
            <a:r>
              <a:rPr lang="en-US" sz="2400" dirty="0">
                <a:latin typeface="Times New Roman" panose="02020603050405020304" pitchFamily="18" charset="0"/>
                <a:cs typeface="Times New Roman" panose="02020603050405020304" pitchFamily="18" charset="0"/>
              </a:rPr>
              <a:t> OSHA of all work-related injuries and illnesses.</a:t>
            </a:r>
          </a:p>
          <a:p>
            <a:r>
              <a:rPr lang="en-US" sz="2400" dirty="0">
                <a:latin typeface="Times New Roman" panose="02020603050405020304" pitchFamily="18" charset="0"/>
                <a:cs typeface="Times New Roman" panose="02020603050405020304" pitchFamily="18" charset="0"/>
              </a:rPr>
              <a:t>There are instances where an employee (while on duty) reports their illness to their supervisor.  Due to severity, the employee admits themselves to the hospital.  The employee was infected by someone at home, but because they are hospitalized directly from work the hospital reports it as “work related.”  How do you protect your company from OSHA?</a:t>
            </a:r>
          </a:p>
        </p:txBody>
      </p:sp>
    </p:spTree>
    <p:extLst>
      <p:ext uri="{BB962C8B-B14F-4D97-AF65-F5344CB8AC3E}">
        <p14:creationId xmlns:p14="http://schemas.microsoft.com/office/powerpoint/2010/main" val="28173142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E98975-CFD0-477A-BAEF-DF157D2DD2B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PERSONAL PROTECTIVE EQUIPMENT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TITLE 8, SECTION 3380 &amp; 3203(A)(7)</a:t>
            </a:r>
          </a:p>
        </p:txBody>
      </p:sp>
      <p:pic>
        <p:nvPicPr>
          <p:cNvPr id="5" name="Content Placeholder 4">
            <a:extLst>
              <a:ext uri="{FF2B5EF4-FFF2-40B4-BE49-F238E27FC236}">
                <a16:creationId xmlns:a16="http://schemas.microsoft.com/office/drawing/2014/main" id="{447E62CE-47A3-40DD-94F8-1CC28A5E83E5}"/>
              </a:ext>
            </a:extLst>
          </p:cNvPr>
          <p:cNvPicPr>
            <a:picLocks noGrp="1" noChangeAspect="1"/>
          </p:cNvPicPr>
          <p:nvPr>
            <p:ph idx="1"/>
          </p:nvPr>
        </p:nvPicPr>
        <p:blipFill>
          <a:blip r:embed="rId2"/>
          <a:stretch>
            <a:fillRect/>
          </a:stretch>
        </p:blipFill>
        <p:spPr>
          <a:xfrm>
            <a:off x="2236763" y="2053883"/>
            <a:ext cx="8074855" cy="3868615"/>
          </a:xfrm>
        </p:spPr>
      </p:pic>
    </p:spTree>
    <p:extLst>
      <p:ext uri="{BB962C8B-B14F-4D97-AF65-F5344CB8AC3E}">
        <p14:creationId xmlns:p14="http://schemas.microsoft.com/office/powerpoint/2010/main" val="18890947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41651C-B06F-49A4-8C08-F1EC08E36834}"/>
              </a:ext>
            </a:extLst>
          </p:cNvPr>
          <p:cNvSpPr>
            <a:spLocks noGrp="1"/>
          </p:cNvSpPr>
          <p:nvPr>
            <p:ph type="title"/>
          </p:nvPr>
        </p:nvSpPr>
        <p:spPr/>
        <p:txBody>
          <a:bodyPr>
            <a:normAutofit fontScale="90000"/>
          </a:bodyPr>
          <a:lstStyle/>
          <a:p>
            <a:pPr algn="ctr"/>
            <a:r>
              <a:rPr lang="en-US" dirty="0">
                <a:latin typeface="Times New Roman" panose="02020603050405020304" pitchFamily="18" charset="0"/>
                <a:cs typeface="Times New Roman" panose="02020603050405020304" pitchFamily="18" charset="0"/>
              </a:rPr>
              <a:t>PERSONAL PROTECTIVE EQUIPMENT</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TITLE 8, SECTION 3380 &amp; 3203(A)(7)</a:t>
            </a:r>
            <a:br>
              <a:rPr lang="en-US" dirty="0">
                <a:latin typeface="Times New Roman" panose="02020603050405020304" pitchFamily="18" charset="0"/>
                <a:cs typeface="Times New Roman" panose="02020603050405020304" pitchFamily="18" charset="0"/>
              </a:rPr>
            </a:br>
            <a:endParaRPr lang="en-US" dirty="0">
              <a:latin typeface="Times New Roman" panose="02020603050405020304" pitchFamily="18"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007D7EE0-9684-4CEE-9CC1-CA136A0B896D}"/>
              </a:ext>
            </a:extLst>
          </p:cNvPr>
          <p:cNvSpPr>
            <a:spLocks noGrp="1"/>
          </p:cNvSpPr>
          <p:nvPr>
            <p:ph idx="1"/>
          </p:nvPr>
        </p:nvSpPr>
        <p:spPr/>
        <p:txBody>
          <a:bodyPr>
            <a:normAutofit fontScale="85000" lnSpcReduction="10000"/>
          </a:bodyPr>
          <a:lstStyle/>
          <a:p>
            <a:r>
              <a:rPr lang="en-US" sz="2400" dirty="0">
                <a:latin typeface="Times New Roman" panose="02020603050405020304" pitchFamily="18" charset="0"/>
                <a:cs typeface="Times New Roman" panose="02020603050405020304" pitchFamily="18" charset="0"/>
              </a:rPr>
              <a:t>1. Employers are required to provide PPE.</a:t>
            </a:r>
          </a:p>
          <a:p>
            <a:r>
              <a:rPr lang="en-US" sz="2400" dirty="0">
                <a:latin typeface="Times New Roman" panose="02020603050405020304" pitchFamily="18" charset="0"/>
                <a:cs typeface="Times New Roman" panose="02020603050405020304" pitchFamily="18" charset="0"/>
              </a:rPr>
              <a:t>2. All new hires must receive training on the required PPE.</a:t>
            </a:r>
          </a:p>
          <a:p>
            <a:r>
              <a:rPr lang="en-US" sz="2400" dirty="0">
                <a:latin typeface="Times New Roman" panose="02020603050405020304" pitchFamily="18" charset="0"/>
                <a:cs typeface="Times New Roman" panose="02020603050405020304" pitchFamily="18" charset="0"/>
              </a:rPr>
              <a:t>3. Training must be provided when there is a change of job duties or job assignment.</a:t>
            </a:r>
          </a:p>
          <a:p>
            <a:r>
              <a:rPr lang="en-US" sz="2400" dirty="0">
                <a:latin typeface="Times New Roman" panose="02020603050405020304" pitchFamily="18" charset="0"/>
                <a:cs typeface="Times New Roman" panose="02020603050405020304" pitchFamily="18" charset="0"/>
              </a:rPr>
              <a:t>4. Whenever new substances, processes, procedures or equipment are introduced to the workplace and represent a new hazard.</a:t>
            </a:r>
          </a:p>
          <a:p>
            <a:r>
              <a:rPr lang="en-US" sz="2400" dirty="0">
                <a:latin typeface="Times New Roman" panose="02020603050405020304" pitchFamily="18" charset="0"/>
                <a:cs typeface="Times New Roman" panose="02020603050405020304" pitchFamily="18" charset="0"/>
              </a:rPr>
              <a:t>5. Training for supervisors to familiarize them with safety and health hazards that may affect their employees and the PPE to control the hazards.</a:t>
            </a:r>
          </a:p>
          <a:p>
            <a:r>
              <a:rPr lang="en-US" sz="2400" dirty="0">
                <a:latin typeface="Times New Roman" panose="02020603050405020304" pitchFamily="18" charset="0"/>
                <a:cs typeface="Times New Roman" panose="02020603050405020304" pitchFamily="18" charset="0"/>
              </a:rPr>
              <a:t>6. Are barriers set up to protect employees when physical distancing is not practical?</a:t>
            </a:r>
          </a:p>
        </p:txBody>
      </p:sp>
    </p:spTree>
    <p:extLst>
      <p:ext uri="{BB962C8B-B14F-4D97-AF65-F5344CB8AC3E}">
        <p14:creationId xmlns:p14="http://schemas.microsoft.com/office/powerpoint/2010/main" val="2525098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4A7BB-5A53-4A1D-9A0C-A6FADF7F936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TRAINING REQUIREMENTS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TITLE 8, SECTION 3203</a:t>
            </a:r>
          </a:p>
        </p:txBody>
      </p:sp>
      <p:sp>
        <p:nvSpPr>
          <p:cNvPr id="3" name="Content Placeholder 2">
            <a:extLst>
              <a:ext uri="{FF2B5EF4-FFF2-40B4-BE49-F238E27FC236}">
                <a16:creationId xmlns:a16="http://schemas.microsoft.com/office/drawing/2014/main" id="{EEBAA480-96D2-475A-8899-35A74C4AB04D}"/>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OSHA requires training for employees to include information on </a:t>
            </a:r>
            <a:r>
              <a:rPr lang="en-US" sz="2400" dirty="0" err="1">
                <a:latin typeface="Times New Roman" panose="02020603050405020304" pitchFamily="18" charset="0"/>
                <a:cs typeface="Times New Roman" panose="02020603050405020304" pitchFamily="18" charset="0"/>
              </a:rPr>
              <a:t>covid</a:t>
            </a:r>
            <a:r>
              <a:rPr lang="en-US" sz="2400" dirty="0">
                <a:latin typeface="Times New Roman" panose="02020603050405020304" pitchFamily="18" charset="0"/>
                <a:cs typeface="Times New Roman" panose="02020603050405020304" pitchFamily="18" charset="0"/>
              </a:rPr>
              <a:t> infection and how the virus is spread, the signs and symptoms, proper hygiene and safe work practices, incident reporting and the plan to control and prevent transmission.</a:t>
            </a:r>
          </a:p>
          <a:p>
            <a:r>
              <a:rPr lang="en-US" sz="2400" dirty="0">
                <a:latin typeface="Times New Roman" panose="02020603050405020304" pitchFamily="18" charset="0"/>
                <a:cs typeface="Times New Roman" panose="02020603050405020304" pitchFamily="18" charset="0"/>
              </a:rPr>
              <a:t>Without an approved program how can this level of training be performed?  How can you protect your company from penalties without a program?</a:t>
            </a:r>
          </a:p>
        </p:txBody>
      </p:sp>
    </p:spTree>
    <p:extLst>
      <p:ext uri="{BB962C8B-B14F-4D97-AF65-F5344CB8AC3E}">
        <p14:creationId xmlns:p14="http://schemas.microsoft.com/office/powerpoint/2010/main" val="29755003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BC1A12-B1B3-44D9-A70F-35BD24BAC283}"/>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Supplemental paid sick leave</a:t>
            </a:r>
          </a:p>
        </p:txBody>
      </p:sp>
      <p:sp>
        <p:nvSpPr>
          <p:cNvPr id="3" name="Content Placeholder 2">
            <a:extLst>
              <a:ext uri="{FF2B5EF4-FFF2-40B4-BE49-F238E27FC236}">
                <a16:creationId xmlns:a16="http://schemas.microsoft.com/office/drawing/2014/main" id="{AC4E3E84-C21E-472A-B279-E46E7E31D02E}"/>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Beginning February 19, 2022 employers with 26 or more employees are required to provide up to 80 hours of covid-19 related paid sick leave from January 1, 2022 through September 30, 2022.  This paid sick leave is to be immediately provided upon oral or written request from an employee.</a:t>
            </a:r>
          </a:p>
        </p:txBody>
      </p:sp>
    </p:spTree>
    <p:extLst>
      <p:ext uri="{BB962C8B-B14F-4D97-AF65-F5344CB8AC3E}">
        <p14:creationId xmlns:p14="http://schemas.microsoft.com/office/powerpoint/2010/main" val="41522810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D48F63-0898-47A1-99AC-82FD5715C74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SUPPLEMENTAL PAID SICK LEAVE</a:t>
            </a:r>
          </a:p>
        </p:txBody>
      </p:sp>
      <p:sp>
        <p:nvSpPr>
          <p:cNvPr id="3" name="Content Placeholder 2">
            <a:extLst>
              <a:ext uri="{FF2B5EF4-FFF2-40B4-BE49-F238E27FC236}">
                <a16:creationId xmlns:a16="http://schemas.microsoft.com/office/drawing/2014/main" id="{B5E2DAA5-E36B-40EA-836E-5231B8E05E3B}"/>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A full-time covered employee may take up to 40 hours of leave if the employee is unable to work or telework for any of the following reasons:</a:t>
            </a:r>
          </a:p>
          <a:p>
            <a:r>
              <a:rPr lang="en-US" sz="2400" b="1" dirty="0">
                <a:latin typeface="Times New Roman" panose="02020603050405020304" pitchFamily="18" charset="0"/>
                <a:cs typeface="Times New Roman" panose="02020603050405020304" pitchFamily="18" charset="0"/>
              </a:rPr>
              <a:t>Vaccine related</a:t>
            </a:r>
            <a:r>
              <a:rPr lang="en-US" sz="2400" dirty="0">
                <a:latin typeface="Times New Roman" panose="02020603050405020304" pitchFamily="18" charset="0"/>
                <a:cs typeface="Times New Roman" panose="02020603050405020304" pitchFamily="18" charset="0"/>
              </a:rPr>
              <a:t>: The covered employee is attending a vaccine or booster appointment for themselves or a family member or cannot work or telework because they have vaccine related symptoms or are caring for a family member with vaccine related symptoms.</a:t>
            </a:r>
          </a:p>
        </p:txBody>
      </p:sp>
    </p:spTree>
    <p:extLst>
      <p:ext uri="{BB962C8B-B14F-4D97-AF65-F5344CB8AC3E}">
        <p14:creationId xmlns:p14="http://schemas.microsoft.com/office/powerpoint/2010/main" val="11861622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5FA897-DF2F-4465-BFFC-28B81BAB5BCD}"/>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SUPPLEMENTAL PAID SICK LEAVE</a:t>
            </a:r>
          </a:p>
        </p:txBody>
      </p:sp>
      <p:sp>
        <p:nvSpPr>
          <p:cNvPr id="3" name="Content Placeholder 2">
            <a:extLst>
              <a:ext uri="{FF2B5EF4-FFF2-40B4-BE49-F238E27FC236}">
                <a16:creationId xmlns:a16="http://schemas.microsoft.com/office/drawing/2014/main" id="{CC39E282-6C38-49CB-A1F5-92B99C5C2AAC}"/>
              </a:ext>
            </a:extLst>
          </p:cNvPr>
          <p:cNvSpPr>
            <a:spLocks noGrp="1"/>
          </p:cNvSpPr>
          <p:nvPr>
            <p:ph idx="1"/>
          </p:nvPr>
        </p:nvSpPr>
        <p:spPr/>
        <p:txBody>
          <a:bodyPr>
            <a:normAutofit fontScale="92500"/>
          </a:bodyPr>
          <a:lstStyle/>
          <a:p>
            <a:r>
              <a:rPr lang="en-US" sz="2400" b="1" dirty="0">
                <a:latin typeface="Times New Roman" panose="02020603050405020304" pitchFamily="18" charset="0"/>
                <a:cs typeface="Times New Roman" panose="02020603050405020304" pitchFamily="18" charset="0"/>
              </a:rPr>
              <a:t>Caring for yourself</a:t>
            </a:r>
            <a:r>
              <a:rPr lang="en-US" sz="2400" dirty="0">
                <a:latin typeface="Times New Roman" panose="02020603050405020304" pitchFamily="18" charset="0"/>
                <a:cs typeface="Times New Roman" panose="02020603050405020304" pitchFamily="18" charset="0"/>
              </a:rPr>
              <a:t>: An employee is subject to quarantine or isolation period related to covid-19.  An employee is also covered if they have been advised by a healthcare provider to quarantine or if they are experiencing covid-19 symptoms and seeking a medical diagnosis.</a:t>
            </a:r>
          </a:p>
          <a:p>
            <a:r>
              <a:rPr lang="en-US" sz="2400" b="1" dirty="0">
                <a:latin typeface="Times New Roman" panose="02020603050405020304" pitchFamily="18" charset="0"/>
                <a:cs typeface="Times New Roman" panose="02020603050405020304" pitchFamily="18" charset="0"/>
              </a:rPr>
              <a:t>Caring for a family member</a:t>
            </a:r>
            <a:r>
              <a:rPr lang="en-US" sz="2400" dirty="0">
                <a:latin typeface="Times New Roman" panose="02020603050405020304" pitchFamily="18" charset="0"/>
                <a:cs typeface="Times New Roman" panose="02020603050405020304" pitchFamily="18" charset="0"/>
              </a:rPr>
              <a:t>: An employee is caring for a family member who is subject to covid-19 quarantine or isolation period or has been advised by a healthcare provider to quarantine due to covid-19, or is caring for a child whose school or place of care is closed due to covid-19 on the premises.</a:t>
            </a:r>
          </a:p>
        </p:txBody>
      </p:sp>
    </p:spTree>
    <p:extLst>
      <p:ext uri="{BB962C8B-B14F-4D97-AF65-F5344CB8AC3E}">
        <p14:creationId xmlns:p14="http://schemas.microsoft.com/office/powerpoint/2010/main" val="31479043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285482-3756-40BF-BD6F-2859546EB88C}"/>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SUPPLEMENTAL PAID SICK LEAVE</a:t>
            </a:r>
          </a:p>
        </p:txBody>
      </p:sp>
      <p:sp>
        <p:nvSpPr>
          <p:cNvPr id="3" name="Content Placeholder 2">
            <a:extLst>
              <a:ext uri="{FF2B5EF4-FFF2-40B4-BE49-F238E27FC236}">
                <a16:creationId xmlns:a16="http://schemas.microsoft.com/office/drawing/2014/main" id="{8696FD42-F545-42E6-BF22-2F81F6F481F9}"/>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A full time covered employee may take up to an additional 40 hours of leave if the employee is unable to work or telework for either of the following reasons:</a:t>
            </a:r>
          </a:p>
          <a:p>
            <a:r>
              <a:rPr lang="en-US" sz="2400" dirty="0">
                <a:latin typeface="Times New Roman" panose="02020603050405020304" pitchFamily="18" charset="0"/>
                <a:cs typeface="Times New Roman" panose="02020603050405020304" pitchFamily="18" charset="0"/>
              </a:rPr>
              <a:t>The covered employee tests positive for covid-19</a:t>
            </a:r>
          </a:p>
          <a:p>
            <a:r>
              <a:rPr lang="en-US" sz="2400" dirty="0">
                <a:latin typeface="Times New Roman" panose="02020603050405020304" pitchFamily="18" charset="0"/>
                <a:cs typeface="Times New Roman" panose="02020603050405020304" pitchFamily="18" charset="0"/>
              </a:rPr>
              <a:t>The covered employee is caring for a family member who tested positive for covid-19.</a:t>
            </a:r>
          </a:p>
        </p:txBody>
      </p:sp>
    </p:spTree>
    <p:extLst>
      <p:ext uri="{BB962C8B-B14F-4D97-AF65-F5344CB8AC3E}">
        <p14:creationId xmlns:p14="http://schemas.microsoft.com/office/powerpoint/2010/main" val="1854453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2CAF5-D152-479C-956F-32A8CA0273DE}"/>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SUPPLEMENTAL PAID SICK LEAVE</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PART TIME COVERED EMPLOYEES</a:t>
            </a:r>
          </a:p>
        </p:txBody>
      </p:sp>
      <p:sp>
        <p:nvSpPr>
          <p:cNvPr id="3" name="Content Placeholder 2">
            <a:extLst>
              <a:ext uri="{FF2B5EF4-FFF2-40B4-BE49-F238E27FC236}">
                <a16:creationId xmlns:a16="http://schemas.microsoft.com/office/drawing/2014/main" id="{DC0B5131-22C5-4457-9168-AC9FBA0B1780}"/>
              </a:ext>
            </a:extLst>
          </p:cNvPr>
          <p:cNvSpPr>
            <a:spLocks noGrp="1"/>
          </p:cNvSpPr>
          <p:nvPr>
            <p:ph idx="1"/>
          </p:nvPr>
        </p:nvSpPr>
        <p:spPr/>
        <p:txBody>
          <a:bodyPr>
            <a:normAutofit lnSpcReduction="10000"/>
          </a:bodyPr>
          <a:lstStyle/>
          <a:p>
            <a:r>
              <a:rPr lang="en-US" sz="2400" dirty="0">
                <a:latin typeface="Times New Roman" panose="02020603050405020304" pitchFamily="18" charset="0"/>
                <a:cs typeface="Times New Roman" panose="02020603050405020304" pitchFamily="18" charset="0"/>
              </a:rPr>
              <a:t>Part time covered employees may take as leave up to the amount of hours they work over two weeks, with half of those hours available only when they or a family member test positive for covid-19.</a:t>
            </a:r>
          </a:p>
          <a:p>
            <a:r>
              <a:rPr lang="en-US" sz="2400" dirty="0">
                <a:latin typeface="Times New Roman" panose="02020603050405020304" pitchFamily="18" charset="0"/>
                <a:cs typeface="Times New Roman" panose="02020603050405020304" pitchFamily="18" charset="0"/>
              </a:rPr>
              <a:t>If an employee takes leave for any of the covered reasons between 1/1/2022 and 2/19/2022, and that leave was either unpaid or compensated at a rate less than the employees regular rate of pay, the employee may also request a retroactive payment.  Payment is at the employee’s regular or usual rate of pay, not to exceed $511 p/day and $5,110 in total.</a:t>
            </a:r>
          </a:p>
        </p:txBody>
      </p:sp>
    </p:spTree>
    <p:extLst>
      <p:ext uri="{BB962C8B-B14F-4D97-AF65-F5344CB8AC3E}">
        <p14:creationId xmlns:p14="http://schemas.microsoft.com/office/powerpoint/2010/main" val="2569539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F3F6FF-136C-494D-8E77-2AEEFE978E34}"/>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INTRODUCTION TO ARMANDO DIAZ</a:t>
            </a:r>
          </a:p>
        </p:txBody>
      </p:sp>
      <p:sp>
        <p:nvSpPr>
          <p:cNvPr id="3" name="Content Placeholder 2">
            <a:extLst>
              <a:ext uri="{FF2B5EF4-FFF2-40B4-BE49-F238E27FC236}">
                <a16:creationId xmlns:a16="http://schemas.microsoft.com/office/drawing/2014/main" id="{12C2FDF7-ED04-4D21-AC7B-707F7BD114BD}"/>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I began my professional career in 1988 in the transportation industry.  Starting out on the loading dock I moved through the ranks to become an operations supervisor.  As an operations supervisor I was responsible for training the dock crew on various safety and production aspects of the company.  It was the “safety aspects” of training that I found to be invigorating and so, I began to study the DOT/OSHA regulations as well as the hazardous materials transportation code.</a:t>
            </a:r>
          </a:p>
        </p:txBody>
      </p:sp>
    </p:spTree>
    <p:extLst>
      <p:ext uri="{BB962C8B-B14F-4D97-AF65-F5344CB8AC3E}">
        <p14:creationId xmlns:p14="http://schemas.microsoft.com/office/powerpoint/2010/main" val="36354737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52F465-944D-497D-A0F8-276112511763}"/>
              </a:ext>
            </a:extLst>
          </p:cNvPr>
          <p:cNvSpPr>
            <a:spLocks noGrp="1"/>
          </p:cNvSpPr>
          <p:nvPr>
            <p:ph type="title"/>
          </p:nvPr>
        </p:nvSpPr>
        <p:spPr/>
        <p:txBody>
          <a:bodyPr/>
          <a:lstStyle/>
          <a:p>
            <a:pPr algn="ctr"/>
            <a:r>
              <a:rPr lang="en-US" dirty="0"/>
              <a:t>SUMMARY</a:t>
            </a:r>
          </a:p>
        </p:txBody>
      </p:sp>
      <p:sp>
        <p:nvSpPr>
          <p:cNvPr id="3" name="Content Placeholder 2">
            <a:extLst>
              <a:ext uri="{FF2B5EF4-FFF2-40B4-BE49-F238E27FC236}">
                <a16:creationId xmlns:a16="http://schemas.microsoft.com/office/drawing/2014/main" id="{20D9352E-A2C1-4AD3-9C27-2A787DC220E1}"/>
              </a:ext>
            </a:extLst>
          </p:cNvPr>
          <p:cNvSpPr>
            <a:spLocks noGrp="1"/>
          </p:cNvSpPr>
          <p:nvPr>
            <p:ph idx="1"/>
          </p:nvPr>
        </p:nvSpPr>
        <p:spPr/>
        <p:txBody>
          <a:bodyPr>
            <a:normAutofit fontScale="70000" lnSpcReduction="20000"/>
          </a:bodyPr>
          <a:lstStyle/>
          <a:p>
            <a:r>
              <a:rPr lang="en-US" sz="2400" dirty="0">
                <a:latin typeface="Times New Roman" panose="02020603050405020304" pitchFamily="18" charset="0"/>
                <a:cs typeface="Times New Roman" panose="02020603050405020304" pitchFamily="18" charset="0"/>
              </a:rPr>
              <a:t>During 2021 I consulted with multiple companies on infection control strategies.  I represented a client in an OSHA hearing where over $24,000.00 of penalties were being imposed due to alleged </a:t>
            </a:r>
            <a:r>
              <a:rPr lang="en-US" sz="2400" dirty="0" err="1">
                <a:latin typeface="Times New Roman" panose="02020603050405020304" pitchFamily="18" charset="0"/>
                <a:cs typeface="Times New Roman" panose="02020603050405020304" pitchFamily="18" charset="0"/>
              </a:rPr>
              <a:t>covid</a:t>
            </a:r>
            <a:r>
              <a:rPr lang="en-US" sz="2400" dirty="0">
                <a:latin typeface="Times New Roman" panose="02020603050405020304" pitchFamily="18" charset="0"/>
                <a:cs typeface="Times New Roman" panose="02020603050405020304" pitchFamily="18" charset="0"/>
              </a:rPr>
              <a:t> infection at work.  Based on my direct case experience I urge all ADOMA members to protect your financial stability from </a:t>
            </a:r>
            <a:r>
              <a:rPr lang="en-US" sz="2400" dirty="0" err="1">
                <a:latin typeface="Times New Roman" panose="02020603050405020304" pitchFamily="18" charset="0"/>
                <a:cs typeface="Times New Roman" panose="02020603050405020304" pitchFamily="18" charset="0"/>
              </a:rPr>
              <a:t>covid</a:t>
            </a:r>
            <a:r>
              <a:rPr lang="en-US" sz="2400" dirty="0">
                <a:latin typeface="Times New Roman" panose="02020603050405020304" pitchFamily="18" charset="0"/>
                <a:cs typeface="Times New Roman" panose="02020603050405020304" pitchFamily="18" charset="0"/>
              </a:rPr>
              <a:t> penalties by:</a:t>
            </a:r>
          </a:p>
          <a:p>
            <a:r>
              <a:rPr lang="en-US" sz="2400" dirty="0">
                <a:latin typeface="Times New Roman" panose="02020603050405020304" pitchFamily="18" charset="0"/>
                <a:cs typeface="Times New Roman" panose="02020603050405020304" pitchFamily="18" charset="0"/>
              </a:rPr>
              <a:t>1. Acquiring an infection control plan</a:t>
            </a:r>
          </a:p>
          <a:p>
            <a:r>
              <a:rPr lang="en-US" sz="2400" dirty="0">
                <a:latin typeface="Times New Roman" panose="02020603050405020304" pitchFamily="18" charset="0"/>
                <a:cs typeface="Times New Roman" panose="02020603050405020304" pitchFamily="18" charset="0"/>
              </a:rPr>
              <a:t>2. Train and assign a supervisor to investigate </a:t>
            </a:r>
            <a:r>
              <a:rPr lang="en-US" sz="2400" dirty="0" err="1">
                <a:latin typeface="Times New Roman" panose="02020603050405020304" pitchFamily="18" charset="0"/>
                <a:cs typeface="Times New Roman" panose="02020603050405020304" pitchFamily="18" charset="0"/>
              </a:rPr>
              <a:t>covid</a:t>
            </a:r>
            <a:r>
              <a:rPr lang="en-US" sz="2400" dirty="0">
                <a:latin typeface="Times New Roman" panose="02020603050405020304" pitchFamily="18" charset="0"/>
                <a:cs typeface="Times New Roman" panose="02020603050405020304" pitchFamily="18" charset="0"/>
              </a:rPr>
              <a:t> positive cases</a:t>
            </a:r>
          </a:p>
          <a:p>
            <a:r>
              <a:rPr lang="en-US" sz="2400" dirty="0">
                <a:latin typeface="Times New Roman" panose="02020603050405020304" pitchFamily="18" charset="0"/>
                <a:cs typeface="Times New Roman" panose="02020603050405020304" pitchFamily="18" charset="0"/>
              </a:rPr>
              <a:t>3. Notify OSHA in the event of hospitalizations and inform them when the case is non-work related.</a:t>
            </a:r>
          </a:p>
          <a:p>
            <a:r>
              <a:rPr lang="en-US" sz="2400" dirty="0">
                <a:latin typeface="Times New Roman" panose="02020603050405020304" pitchFamily="18" charset="0"/>
                <a:cs typeface="Times New Roman" panose="02020603050405020304" pitchFamily="18" charset="0"/>
              </a:rPr>
              <a:t>4. Provide the required PPE</a:t>
            </a:r>
          </a:p>
          <a:p>
            <a:r>
              <a:rPr lang="en-US" sz="2400" dirty="0">
                <a:latin typeface="Times New Roman" panose="02020603050405020304" pitchFamily="18" charset="0"/>
                <a:cs typeface="Times New Roman" panose="02020603050405020304" pitchFamily="18" charset="0"/>
              </a:rPr>
              <a:t>5. Train your staff.</a:t>
            </a:r>
          </a:p>
        </p:txBody>
      </p:sp>
    </p:spTree>
    <p:extLst>
      <p:ext uri="{BB962C8B-B14F-4D97-AF65-F5344CB8AC3E}">
        <p14:creationId xmlns:p14="http://schemas.microsoft.com/office/powerpoint/2010/main" val="42187058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5BCF1-65A6-4767-8D28-B99F1B0679CE}"/>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CONCLUSION</a:t>
            </a:r>
          </a:p>
        </p:txBody>
      </p:sp>
      <p:sp>
        <p:nvSpPr>
          <p:cNvPr id="3" name="Content Placeholder 2">
            <a:extLst>
              <a:ext uri="{FF2B5EF4-FFF2-40B4-BE49-F238E27FC236}">
                <a16:creationId xmlns:a16="http://schemas.microsoft.com/office/drawing/2014/main" id="{F26D1E6B-2310-472A-9857-D3F448DFA5A3}"/>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Our government seems to be looking to </a:t>
            </a:r>
            <a:r>
              <a:rPr lang="en-US" sz="2400">
                <a:latin typeface="Times New Roman" panose="02020603050405020304" pitchFamily="18" charset="0"/>
                <a:cs typeface="Times New Roman" panose="02020603050405020304" pitchFamily="18" charset="0"/>
              </a:rPr>
              <a:t>employers to carry </a:t>
            </a:r>
            <a:r>
              <a:rPr lang="en-US" sz="2400" dirty="0">
                <a:latin typeface="Times New Roman" panose="02020603050405020304" pitchFamily="18" charset="0"/>
                <a:cs typeface="Times New Roman" panose="02020603050405020304" pitchFamily="18" charset="0"/>
              </a:rPr>
              <a:t>some of the financial burden imposed by covid-19.  It is the hope of the United Agency insurance group that all of the ADOMA members use this presentation to fortify your business and protect it against unnecessary penalties.  We hope that through our focus on the OSHA codes you will take active steps to implement simple processes to strengthen your company and maintain the good health of your employees. </a:t>
            </a:r>
          </a:p>
        </p:txBody>
      </p:sp>
    </p:spTree>
    <p:extLst>
      <p:ext uri="{BB962C8B-B14F-4D97-AF65-F5344CB8AC3E}">
        <p14:creationId xmlns:p14="http://schemas.microsoft.com/office/powerpoint/2010/main" val="774721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7C9430-699A-4F73-9610-D95FC4AEA6D0}"/>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INTRODUCTION TO ARMANDO DIAZ</a:t>
            </a:r>
          </a:p>
        </p:txBody>
      </p:sp>
      <p:sp>
        <p:nvSpPr>
          <p:cNvPr id="3" name="Content Placeholder 2">
            <a:extLst>
              <a:ext uri="{FF2B5EF4-FFF2-40B4-BE49-F238E27FC236}">
                <a16:creationId xmlns:a16="http://schemas.microsoft.com/office/drawing/2014/main" id="{D2D26A3C-E797-40CD-96C2-77C8A0F49FD7}"/>
              </a:ext>
            </a:extLst>
          </p:cNvPr>
          <p:cNvSpPr>
            <a:spLocks noGrp="1"/>
          </p:cNvSpPr>
          <p:nvPr>
            <p:ph idx="1"/>
          </p:nvPr>
        </p:nvSpPr>
        <p:spPr/>
        <p:txBody>
          <a:bodyPr>
            <a:normAutofit/>
          </a:bodyPr>
          <a:lstStyle/>
          <a:p>
            <a:pPr marL="0" indent="0">
              <a:buNone/>
            </a:pPr>
            <a:r>
              <a:rPr lang="en-US" sz="2400" dirty="0">
                <a:latin typeface="Times New Roman" panose="02020603050405020304" pitchFamily="18" charset="0"/>
                <a:cs typeface="Times New Roman" panose="02020603050405020304" pitchFamily="18" charset="0"/>
              </a:rPr>
              <a:t>Shortly after the 2001 attack on New York, I experienced a layoff, due in part to the shut down of the transportation industry.  I had to reinvent myself and decided to enroll in college and become a certified safety trainer.  It was at the University of California at San Diego where my skills from the transportation industry were honed and I evolved into an Occupational Safety and Health Professional.  I now specialize in the OSHA state and federal safety codes and founded the Facility Management Group in 2006.</a:t>
            </a:r>
          </a:p>
        </p:txBody>
      </p:sp>
    </p:spTree>
    <p:extLst>
      <p:ext uri="{BB962C8B-B14F-4D97-AF65-F5344CB8AC3E}">
        <p14:creationId xmlns:p14="http://schemas.microsoft.com/office/powerpoint/2010/main" val="42179148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7EFD7-7E57-40E0-834A-9216AD2AAC5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PURPOSE OF THIS PRESENTATION</a:t>
            </a:r>
          </a:p>
        </p:txBody>
      </p:sp>
      <p:sp>
        <p:nvSpPr>
          <p:cNvPr id="3" name="Content Placeholder 2">
            <a:extLst>
              <a:ext uri="{FF2B5EF4-FFF2-40B4-BE49-F238E27FC236}">
                <a16:creationId xmlns:a16="http://schemas.microsoft.com/office/drawing/2014/main" id="{E267FD60-E952-47CC-AC4F-81FA399137C8}"/>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The pandemic has created a health dilemma that may never be solved.  However, the pandemic has also caused financial dilemma to many companies and industries.  In this presentation we will focus on five areas of pandemic regulation that are directly affecting companies in California and quite possibly in other states.  Our goal is to elevate your knowledge of the health and safety code and empower you to protect your business from unnecessary penalties.  </a:t>
            </a:r>
          </a:p>
        </p:txBody>
      </p:sp>
    </p:spTree>
    <p:extLst>
      <p:ext uri="{BB962C8B-B14F-4D97-AF65-F5344CB8AC3E}">
        <p14:creationId xmlns:p14="http://schemas.microsoft.com/office/powerpoint/2010/main" val="3331161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65545-9214-47F9-9ACD-93425AB76CA5}"/>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FINANCIAL STABILITY PLAN</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SUBJECTS OF DISCUSSION</a:t>
            </a:r>
          </a:p>
        </p:txBody>
      </p:sp>
      <p:sp>
        <p:nvSpPr>
          <p:cNvPr id="3" name="Content Placeholder 2">
            <a:extLst>
              <a:ext uri="{FF2B5EF4-FFF2-40B4-BE49-F238E27FC236}">
                <a16:creationId xmlns:a16="http://schemas.microsoft.com/office/drawing/2014/main" id="{3282B5FB-640F-4083-A4CF-AAC0D6BC8807}"/>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1. The value of an “Infection Control Plan.”</a:t>
            </a:r>
          </a:p>
          <a:p>
            <a:r>
              <a:rPr lang="en-US" sz="2400" dirty="0">
                <a:latin typeface="Times New Roman" panose="02020603050405020304" pitchFamily="18" charset="0"/>
                <a:cs typeface="Times New Roman" panose="02020603050405020304" pitchFamily="18" charset="0"/>
              </a:rPr>
              <a:t>2. Investigation of </a:t>
            </a:r>
            <a:r>
              <a:rPr lang="en-US" sz="2400" dirty="0" err="1">
                <a:latin typeface="Times New Roman" panose="02020603050405020304" pitchFamily="18" charset="0"/>
                <a:cs typeface="Times New Roman" panose="02020603050405020304" pitchFamily="18" charset="0"/>
              </a:rPr>
              <a:t>Covid</a:t>
            </a:r>
            <a:r>
              <a:rPr lang="en-US" sz="2400" dirty="0">
                <a:latin typeface="Times New Roman" panose="02020603050405020304" pitchFamily="18" charset="0"/>
                <a:cs typeface="Times New Roman" panose="02020603050405020304" pitchFamily="18" charset="0"/>
              </a:rPr>
              <a:t> positive cases.</a:t>
            </a:r>
          </a:p>
          <a:p>
            <a:r>
              <a:rPr lang="en-US" sz="2400" dirty="0">
                <a:latin typeface="Times New Roman" panose="02020603050405020304" pitchFamily="18" charset="0"/>
                <a:cs typeface="Times New Roman" panose="02020603050405020304" pitchFamily="18" charset="0"/>
              </a:rPr>
              <a:t>3. Failure to notify OSHA of hospitalization.</a:t>
            </a:r>
          </a:p>
          <a:p>
            <a:r>
              <a:rPr lang="en-US" sz="2400" dirty="0">
                <a:latin typeface="Times New Roman" panose="02020603050405020304" pitchFamily="18" charset="0"/>
                <a:cs typeface="Times New Roman" panose="02020603050405020304" pitchFamily="18" charset="0"/>
              </a:rPr>
              <a:t>4. Failure to provide personal protective equipment.</a:t>
            </a:r>
          </a:p>
          <a:p>
            <a:r>
              <a:rPr lang="en-US" sz="2400" dirty="0">
                <a:latin typeface="Times New Roman" panose="02020603050405020304" pitchFamily="18" charset="0"/>
                <a:cs typeface="Times New Roman" panose="02020603050405020304" pitchFamily="18" charset="0"/>
              </a:rPr>
              <a:t>5. Failure to train employees on “infection control measures.”</a:t>
            </a:r>
          </a:p>
        </p:txBody>
      </p:sp>
    </p:spTree>
    <p:extLst>
      <p:ext uri="{BB962C8B-B14F-4D97-AF65-F5344CB8AC3E}">
        <p14:creationId xmlns:p14="http://schemas.microsoft.com/office/powerpoint/2010/main" val="1877302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F08D8-BCE1-409C-BACE-3E207ECE35A1}"/>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Infection control program</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title 8, section 3203(a)</a:t>
            </a:r>
          </a:p>
        </p:txBody>
      </p:sp>
      <p:pic>
        <p:nvPicPr>
          <p:cNvPr id="9" name="Content Placeholder 8">
            <a:extLst>
              <a:ext uri="{FF2B5EF4-FFF2-40B4-BE49-F238E27FC236}">
                <a16:creationId xmlns:a16="http://schemas.microsoft.com/office/drawing/2014/main" id="{7A26D9EC-B541-4578-A30B-FA726DF35507}"/>
              </a:ext>
            </a:extLst>
          </p:cNvPr>
          <p:cNvPicPr>
            <a:picLocks noGrp="1" noChangeAspect="1"/>
          </p:cNvPicPr>
          <p:nvPr>
            <p:ph idx="1"/>
          </p:nvPr>
        </p:nvPicPr>
        <p:blipFill>
          <a:blip r:embed="rId2"/>
          <a:stretch>
            <a:fillRect/>
          </a:stretch>
        </p:blipFill>
        <p:spPr>
          <a:xfrm>
            <a:off x="3615398" y="1983545"/>
            <a:ext cx="4853353" cy="4069936"/>
          </a:xfrm>
        </p:spPr>
      </p:pic>
    </p:spTree>
    <p:extLst>
      <p:ext uri="{BB962C8B-B14F-4D97-AF65-F5344CB8AC3E}">
        <p14:creationId xmlns:p14="http://schemas.microsoft.com/office/powerpoint/2010/main" val="38487972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3168E-D065-44CB-87EE-99555AB6BB06}"/>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INFECTION CONTROL PROGRAM</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title 8, section 3203(a)</a:t>
            </a:r>
          </a:p>
        </p:txBody>
      </p:sp>
      <p:sp>
        <p:nvSpPr>
          <p:cNvPr id="3" name="Content Placeholder 2">
            <a:extLst>
              <a:ext uri="{FF2B5EF4-FFF2-40B4-BE49-F238E27FC236}">
                <a16:creationId xmlns:a16="http://schemas.microsoft.com/office/drawing/2014/main" id="{AFC05609-1CAA-4E8C-9C65-64387194EA55}"/>
              </a:ext>
            </a:extLst>
          </p:cNvPr>
          <p:cNvSpPr>
            <a:spLocks noGrp="1"/>
          </p:cNvSpPr>
          <p:nvPr>
            <p:ph idx="1"/>
          </p:nvPr>
        </p:nvSpPr>
        <p:spPr/>
        <p:txBody>
          <a:bodyPr>
            <a:normAutofit/>
          </a:bodyPr>
          <a:lstStyle/>
          <a:p>
            <a:r>
              <a:rPr lang="en-US" sz="2400" dirty="0">
                <a:latin typeface="Times New Roman" panose="02020603050405020304" pitchFamily="18" charset="0"/>
                <a:cs typeface="Times New Roman" panose="02020603050405020304" pitchFamily="18" charset="0"/>
              </a:rPr>
              <a:t>Cal/OSHA requires all employers to update their Injury and Illness Prevention programs (IIPP) to include provision for infection control for airborne illness.  Your plan must articulate specific measures you are taking to prevent the spread of airborne illness by performing </a:t>
            </a:r>
            <a:r>
              <a:rPr lang="en-US" sz="2400" dirty="0" err="1">
                <a:latin typeface="Times New Roman" panose="02020603050405020304" pitchFamily="18" charset="0"/>
                <a:cs typeface="Times New Roman" panose="02020603050405020304" pitchFamily="18" charset="0"/>
              </a:rPr>
              <a:t>perodic</a:t>
            </a:r>
            <a:r>
              <a:rPr lang="en-US" sz="2400" dirty="0">
                <a:latin typeface="Times New Roman" panose="02020603050405020304" pitchFamily="18" charset="0"/>
                <a:cs typeface="Times New Roman" panose="02020603050405020304" pitchFamily="18" charset="0"/>
              </a:rPr>
              <a:t>-documented worksite inspections, ensuring employees maintain physical distance, and erecting barriers when physical distancing is not feasible, ensuring all employees are properly using face masks.</a:t>
            </a:r>
          </a:p>
        </p:txBody>
      </p:sp>
    </p:spTree>
    <p:extLst>
      <p:ext uri="{BB962C8B-B14F-4D97-AF65-F5344CB8AC3E}">
        <p14:creationId xmlns:p14="http://schemas.microsoft.com/office/powerpoint/2010/main" val="820476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8339A-F86C-4254-947C-FE560C9DA8D8}"/>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Investigation of </a:t>
            </a:r>
            <a:r>
              <a:rPr lang="en-US" dirty="0" err="1">
                <a:latin typeface="Times New Roman" panose="02020603050405020304" pitchFamily="18" charset="0"/>
                <a:cs typeface="Times New Roman" panose="02020603050405020304" pitchFamily="18" charset="0"/>
              </a:rPr>
              <a:t>covid</a:t>
            </a:r>
            <a:r>
              <a:rPr lang="en-US" dirty="0">
                <a:latin typeface="Times New Roman" panose="02020603050405020304" pitchFamily="18" charset="0"/>
                <a:cs typeface="Times New Roman" panose="02020603050405020304" pitchFamily="18" charset="0"/>
              </a:rPr>
              <a:t> positive cases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title 8, 3203(a)(7)(f)</a:t>
            </a:r>
          </a:p>
        </p:txBody>
      </p:sp>
      <p:pic>
        <p:nvPicPr>
          <p:cNvPr id="5" name="Content Placeholder 4">
            <a:extLst>
              <a:ext uri="{FF2B5EF4-FFF2-40B4-BE49-F238E27FC236}">
                <a16:creationId xmlns:a16="http://schemas.microsoft.com/office/drawing/2014/main" id="{831A3A2C-D0DE-4EE2-A603-B10FBC17047F}"/>
              </a:ext>
            </a:extLst>
          </p:cNvPr>
          <p:cNvPicPr>
            <a:picLocks noGrp="1" noChangeAspect="1"/>
          </p:cNvPicPr>
          <p:nvPr>
            <p:ph idx="1"/>
          </p:nvPr>
        </p:nvPicPr>
        <p:blipFill>
          <a:blip r:embed="rId3"/>
          <a:stretch>
            <a:fillRect/>
          </a:stretch>
        </p:blipFill>
        <p:spPr>
          <a:xfrm>
            <a:off x="2532185" y="2053884"/>
            <a:ext cx="7244861" cy="3868614"/>
          </a:xfrm>
        </p:spPr>
      </p:pic>
    </p:spTree>
    <p:extLst>
      <p:ext uri="{BB962C8B-B14F-4D97-AF65-F5344CB8AC3E}">
        <p14:creationId xmlns:p14="http://schemas.microsoft.com/office/powerpoint/2010/main" val="11363051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C3E12-E874-48B6-91DB-DD5126FB126A}"/>
              </a:ext>
            </a:extLst>
          </p:cNvPr>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INVESTIGATION OF COVID POSITIVE CASES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title 8, 3203(a)(7)(f)</a:t>
            </a:r>
          </a:p>
        </p:txBody>
      </p:sp>
      <p:sp>
        <p:nvSpPr>
          <p:cNvPr id="3" name="Content Placeholder 2">
            <a:extLst>
              <a:ext uri="{FF2B5EF4-FFF2-40B4-BE49-F238E27FC236}">
                <a16:creationId xmlns:a16="http://schemas.microsoft.com/office/drawing/2014/main" id="{78F50FAE-F1D5-4B64-877D-753E8FEC9F30}"/>
              </a:ext>
            </a:extLst>
          </p:cNvPr>
          <p:cNvSpPr>
            <a:spLocks noGrp="1"/>
          </p:cNvSpPr>
          <p:nvPr>
            <p:ph idx="1"/>
          </p:nvPr>
        </p:nvSpPr>
        <p:spPr/>
        <p:txBody>
          <a:bodyPr>
            <a:normAutofit fontScale="85000" lnSpcReduction="20000"/>
          </a:bodyPr>
          <a:lstStyle/>
          <a:p>
            <a:r>
              <a:rPr lang="en-US" sz="2400" dirty="0">
                <a:latin typeface="Times New Roman" panose="02020603050405020304" pitchFamily="18" charset="0"/>
                <a:cs typeface="Times New Roman" panose="02020603050405020304" pitchFamily="18" charset="0"/>
              </a:rPr>
              <a:t>Cal/OSHA requires all employers to activate their infection control plan and conduct investigation of “work-related” illness and injury.  Many employers are failing to trigger their programs and perform investigation.  Many employers do not have a designated person who is prepared for this task when the occasion arises. </a:t>
            </a:r>
          </a:p>
          <a:p>
            <a:r>
              <a:rPr lang="en-US" sz="2400" dirty="0">
                <a:latin typeface="Times New Roman" panose="02020603050405020304" pitchFamily="18" charset="0"/>
                <a:cs typeface="Times New Roman" panose="02020603050405020304" pitchFamily="18" charset="0"/>
              </a:rPr>
              <a:t> How can you protect your company from penalties for failure to investigate when you are not prepared for this situation? </a:t>
            </a:r>
          </a:p>
          <a:p>
            <a:r>
              <a:rPr lang="en-US" sz="2400" dirty="0">
                <a:latin typeface="Times New Roman" panose="02020603050405020304" pitchFamily="18" charset="0"/>
                <a:cs typeface="Times New Roman" panose="02020603050405020304" pitchFamily="18" charset="0"/>
              </a:rPr>
              <a:t> How can you prove the </a:t>
            </a:r>
            <a:r>
              <a:rPr lang="en-US" sz="2400" dirty="0" err="1">
                <a:latin typeface="Times New Roman" panose="02020603050405020304" pitchFamily="18" charset="0"/>
                <a:cs typeface="Times New Roman" panose="02020603050405020304" pitchFamily="18" charset="0"/>
              </a:rPr>
              <a:t>covid</a:t>
            </a:r>
            <a:r>
              <a:rPr lang="en-US" sz="2400" dirty="0">
                <a:latin typeface="Times New Roman" panose="02020603050405020304" pitchFamily="18" charset="0"/>
                <a:cs typeface="Times New Roman" panose="02020603050405020304" pitchFamily="18" charset="0"/>
              </a:rPr>
              <a:t> case IS NOT work related when you have no documents to support your claim? </a:t>
            </a:r>
          </a:p>
          <a:p>
            <a:r>
              <a:rPr lang="en-US" sz="2400" dirty="0">
                <a:latin typeface="Times New Roman" panose="02020603050405020304" pitchFamily="18" charset="0"/>
                <a:cs typeface="Times New Roman" panose="02020603050405020304" pitchFamily="18" charset="0"/>
              </a:rPr>
              <a:t>Who can you designate for this task?  Are you competent to train this person?</a:t>
            </a:r>
          </a:p>
        </p:txBody>
      </p:sp>
    </p:spTree>
    <p:extLst>
      <p:ext uri="{BB962C8B-B14F-4D97-AF65-F5344CB8AC3E}">
        <p14:creationId xmlns:p14="http://schemas.microsoft.com/office/powerpoint/2010/main" val="2382005506"/>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274</TotalTime>
  <Words>1791</Words>
  <Application>Microsoft Office PowerPoint</Application>
  <PresentationFormat>Widescreen</PresentationFormat>
  <Paragraphs>85</Paragraphs>
  <Slides>21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Gill Sans MT</vt:lpstr>
      <vt:lpstr>Times New Roman</vt:lpstr>
      <vt:lpstr>Gallery</vt:lpstr>
      <vt:lpstr> </vt:lpstr>
      <vt:lpstr>INTRODUCTION TO ARMANDO DIAZ</vt:lpstr>
      <vt:lpstr>INTRODUCTION TO ARMANDO DIAZ</vt:lpstr>
      <vt:lpstr>PURPOSE OF THIS PRESENTATION</vt:lpstr>
      <vt:lpstr>FINANCIAL STABILITY PLAN SUBJECTS OF DISCUSSION</vt:lpstr>
      <vt:lpstr>Infection control program title 8, section 3203(a)</vt:lpstr>
      <vt:lpstr>INFECTION CONTROL PROGRAM title 8, section 3203(a)</vt:lpstr>
      <vt:lpstr>Investigation of covid positive cases title 8, 3203(a)(7)(f)</vt:lpstr>
      <vt:lpstr>INVESTIGATION OF COVID POSITIVE CASES title 8, 3203(a)(7)(f)</vt:lpstr>
      <vt:lpstr>NOTIFICATION OF HOSPITALIZATION TITLE 8, 342(A)</vt:lpstr>
      <vt:lpstr>NOTIFICATION OF HOSPITALIZATION TITLE 8, 342(A)</vt:lpstr>
      <vt:lpstr>PERSONAL PROTECTIVE EQUIPMENT TITLE 8, SECTION 3380 &amp; 3203(A)(7)</vt:lpstr>
      <vt:lpstr>PERSONAL PROTECTIVE EQUIPMENT TITLE 8, SECTION 3380 &amp; 3203(A)(7) </vt:lpstr>
      <vt:lpstr>TRAINING REQUIREMENTS TITLE 8, SECTION 3203</vt:lpstr>
      <vt:lpstr>Supplemental paid sick leave</vt:lpstr>
      <vt:lpstr>SUPPLEMENTAL PAID SICK LEAVE</vt:lpstr>
      <vt:lpstr>SUPPLEMENTAL PAID SICK LEAVE</vt:lpstr>
      <vt:lpstr>SUPPLEMENTAL PAID SICK LEAVE</vt:lpstr>
      <vt:lpstr>SUPPLEMENTAL PAID SICK LEAVE PART TIME COVERED EMPLOYEES</vt:lpstr>
      <vt:lpstr>SUMMARY</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Lenovo</cp:lastModifiedBy>
  <cp:revision>28</cp:revision>
  <dcterms:created xsi:type="dcterms:W3CDTF">2022-02-19T18:17:06Z</dcterms:created>
  <dcterms:modified xsi:type="dcterms:W3CDTF">2022-03-16T21:04:08Z</dcterms:modified>
</cp:coreProperties>
</file>